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svg" ContentType="image/svg+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charts/chartEx2.xml" ContentType="application/vnd.ms-office.chartex+xml"/>
  <Override PartName="/ppt/charts/style2.xml" ContentType="application/vnd.ms-office.chartstyle+xml"/>
  <Override PartName="/ppt/charts/colors2.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872" r:id="rId2"/>
  </p:sldMasterIdLst>
  <p:notesMasterIdLst>
    <p:notesMasterId r:id="rId41"/>
  </p:notesMasterIdLst>
  <p:sldIdLst>
    <p:sldId id="256" r:id="rId3"/>
    <p:sldId id="1319" r:id="rId4"/>
    <p:sldId id="1445" r:id="rId5"/>
    <p:sldId id="1546" r:id="rId6"/>
    <p:sldId id="1548" r:id="rId7"/>
    <p:sldId id="1543" r:id="rId8"/>
    <p:sldId id="1508" r:id="rId9"/>
    <p:sldId id="1550" r:id="rId10"/>
    <p:sldId id="1549" r:id="rId11"/>
    <p:sldId id="1510" r:id="rId12"/>
    <p:sldId id="1511" r:id="rId13"/>
    <p:sldId id="1512" r:id="rId14"/>
    <p:sldId id="1513" r:id="rId15"/>
    <p:sldId id="1519" r:id="rId16"/>
    <p:sldId id="1521" r:id="rId17"/>
    <p:sldId id="1551" r:id="rId18"/>
    <p:sldId id="1552" r:id="rId19"/>
    <p:sldId id="1524" r:id="rId20"/>
    <p:sldId id="1545" r:id="rId21"/>
    <p:sldId id="1544" r:id="rId22"/>
    <p:sldId id="1527" r:id="rId23"/>
    <p:sldId id="1553" r:id="rId24"/>
    <p:sldId id="1525" r:id="rId25"/>
    <p:sldId id="1554" r:id="rId26"/>
    <p:sldId id="1555" r:id="rId27"/>
    <p:sldId id="1556" r:id="rId28"/>
    <p:sldId id="1557" r:id="rId29"/>
    <p:sldId id="1558" r:id="rId30"/>
    <p:sldId id="1526" r:id="rId31"/>
    <p:sldId id="1515" r:id="rId32"/>
    <p:sldId id="1559" r:id="rId33"/>
    <p:sldId id="1530" r:id="rId34"/>
    <p:sldId id="1531" r:id="rId35"/>
    <p:sldId id="1533" r:id="rId36"/>
    <p:sldId id="1532" r:id="rId37"/>
    <p:sldId id="348" r:id="rId38"/>
    <p:sldId id="1396" r:id="rId39"/>
    <p:sldId id="1338" r:id="rId4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1pPr>
    <a:lvl2pPr marL="0" marR="0" indent="3429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2pPr>
    <a:lvl3pPr marL="0" marR="0" indent="6858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3pPr>
    <a:lvl4pPr marL="0" marR="0" indent="10287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4pPr>
    <a:lvl5pPr marL="0" marR="0" indent="13716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5pPr>
    <a:lvl6pPr marL="0" marR="0" indent="17145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6pPr>
    <a:lvl7pPr marL="0" marR="0" indent="20574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7pPr>
    <a:lvl8pPr marL="0" marR="0" indent="24003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8pPr>
    <a:lvl9pPr marL="0" marR="0" indent="27432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dy Dunne" initials="CD" lastIdx="1" clrIdx="0">
    <p:extLst>
      <p:ext uri="{19B8F6BF-5375-455C-9EA6-DF929625EA0E}">
        <p15:presenceInfo xmlns:p15="http://schemas.microsoft.com/office/powerpoint/2012/main" userId="83f2e4f70fab98e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13"/>
    <a:srgbClr val="708CA5"/>
    <a:srgbClr val="864A4A"/>
    <a:srgbClr val="000000"/>
    <a:srgbClr val="A73539"/>
    <a:srgbClr val="2F2F2F"/>
    <a:srgbClr val="006C01"/>
    <a:srgbClr val="787877"/>
    <a:srgbClr val="2421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 styleId="{8F44A2F1-9E1F-4B54-A3A2-5F16C0AD49E2}" styleName="">
    <a:tblBg/>
    <a:wholeTbl>
      <a:tcTxStyle b="off" i="off">
        <a:fontRef idx="maj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43" autoAdjust="0"/>
    <p:restoredTop sz="80763" autoAdjust="0"/>
  </p:normalViewPr>
  <p:slideViewPr>
    <p:cSldViewPr snapToGrid="0">
      <p:cViewPr varScale="1">
        <p:scale>
          <a:sx n="43" d="100"/>
          <a:sy n="43" d="100"/>
        </p:scale>
        <p:origin x="1688" y="232"/>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notesMaster" Target="notesMasters/notesMaster1.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Microsoft_Excel_Worksheet.xlsx"/></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Microsoft_Excel_Worksheet1.xlsx"/></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Sheet1!$A$2:$A$23</cx:f>
        <cx:lvl ptCount="22">
          <cx:pt idx="0">A</cx:pt>
          <cx:pt idx="1">A</cx:pt>
          <cx:pt idx="2">A</cx:pt>
          <cx:pt idx="3">A</cx:pt>
          <cx:pt idx="4">A</cx:pt>
          <cx:pt idx="5">A</cx:pt>
          <cx:pt idx="6">A</cx:pt>
          <cx:pt idx="7">A</cx:pt>
          <cx:pt idx="8">A</cx:pt>
          <cx:pt idx="9">B</cx:pt>
          <cx:pt idx="10">B</cx:pt>
          <cx:pt idx="11">B</cx:pt>
          <cx:pt idx="12">B</cx:pt>
          <cx:pt idx="13">B</cx:pt>
          <cx:pt idx="14">B</cx:pt>
          <cx:pt idx="15">B</cx:pt>
          <cx:pt idx="16">C</cx:pt>
          <cx:pt idx="17">C</cx:pt>
          <cx:pt idx="18">C</cx:pt>
          <cx:pt idx="19">C</cx:pt>
          <cx:pt idx="20">C</cx:pt>
          <cx:pt idx="21">C</cx:pt>
        </cx:lvl>
      </cx:strDim>
      <cx:numDim type="val">
        <cx:f>Sheet1!$B$2:$B$23</cx:f>
        <cx:lvl ptCount="22" formatCode="General">
          <cx:pt idx="0">-7</cx:pt>
          <cx:pt idx="1">-10</cx:pt>
          <cx:pt idx="2">-28</cx:pt>
          <cx:pt idx="3">47</cx:pt>
          <cx:pt idx="4">11</cx:pt>
          <cx:pt idx="5">-24</cx:pt>
          <cx:pt idx="6">-24</cx:pt>
          <cx:pt idx="7">36</cx:pt>
          <cx:pt idx="8">10</cx:pt>
          <cx:pt idx="9">-78</cx:pt>
          <cx:pt idx="10">47</cx:pt>
          <cx:pt idx="11">-24</cx:pt>
          <cx:pt idx="12">-17</cx:pt>
          <cx:pt idx="13">-12</cx:pt>
          <cx:pt idx="14">-11</cx:pt>
          <cx:pt idx="15">17</cx:pt>
          <cx:pt idx="16">14</cx:pt>
          <cx:pt idx="17">46</cx:pt>
          <cx:pt idx="18">-18</cx:pt>
          <cx:pt idx="19">19</cx:pt>
          <cx:pt idx="20">-26</cx:pt>
          <cx:pt idx="21">-20</cx:pt>
        </cx:lvl>
      </cx:numDim>
    </cx:data>
    <cx:data id="1">
      <cx:strDim type="cat">
        <cx:f>Sheet1!$A$2:$A$23</cx:f>
        <cx:lvl ptCount="22">
          <cx:pt idx="0">A</cx:pt>
          <cx:pt idx="1">A</cx:pt>
          <cx:pt idx="2">A</cx:pt>
          <cx:pt idx="3">A</cx:pt>
          <cx:pt idx="4">A</cx:pt>
          <cx:pt idx="5">A</cx:pt>
          <cx:pt idx="6">A</cx:pt>
          <cx:pt idx="7">A</cx:pt>
          <cx:pt idx="8">A</cx:pt>
          <cx:pt idx="9">B</cx:pt>
          <cx:pt idx="10">B</cx:pt>
          <cx:pt idx="11">B</cx:pt>
          <cx:pt idx="12">B</cx:pt>
          <cx:pt idx="13">B</cx:pt>
          <cx:pt idx="14">B</cx:pt>
          <cx:pt idx="15">B</cx:pt>
          <cx:pt idx="16">C</cx:pt>
          <cx:pt idx="17">C</cx:pt>
          <cx:pt idx="18">C</cx:pt>
          <cx:pt idx="19">C</cx:pt>
          <cx:pt idx="20">C</cx:pt>
          <cx:pt idx="21">C</cx:pt>
        </cx:lvl>
      </cx:strDim>
      <cx:numDim type="val">
        <cx:f>Sheet1!$C$2:$C$23</cx:f>
        <cx:lvl ptCount="22" formatCode="General">
          <cx:pt idx="0">-3</cx:pt>
          <cx:pt idx="1">1</cx:pt>
          <cx:pt idx="2">-6</cx:pt>
          <cx:pt idx="3">10</cx:pt>
          <cx:pt idx="4">34</cx:pt>
          <cx:pt idx="5">128</cx:pt>
          <cx:pt idx="6">22</cx:pt>
          <cx:pt idx="7">-12</cx:pt>
          <cx:pt idx="8">-28</cx:pt>
          <cx:pt idx="9">6</cx:pt>
          <cx:pt idx="10">31</cx:pt>
          <cx:pt idx="11">3</cx:pt>
          <cx:pt idx="12">12</cx:pt>
          <cx:pt idx="13">-12</cx:pt>
          <cx:pt idx="14">-13</cx:pt>
          <cx:pt idx="15">6</cx:pt>
          <cx:pt idx="16">15</cx:pt>
          <cx:pt idx="17">41</cx:pt>
          <cx:pt idx="18">16</cx:pt>
          <cx:pt idx="19">10</cx:pt>
          <cx:pt idx="20">23</cx:pt>
          <cx:pt idx="21">16</cx:pt>
        </cx:lvl>
      </cx:numDim>
    </cx:data>
    <cx:data id="2">
      <cx:strDim type="cat">
        <cx:f>Sheet1!$A$2:$A$23</cx:f>
        <cx:lvl ptCount="22">
          <cx:pt idx="0">A</cx:pt>
          <cx:pt idx="1">A</cx:pt>
          <cx:pt idx="2">A</cx:pt>
          <cx:pt idx="3">A</cx:pt>
          <cx:pt idx="4">A</cx:pt>
          <cx:pt idx="5">A</cx:pt>
          <cx:pt idx="6">A</cx:pt>
          <cx:pt idx="7">A</cx:pt>
          <cx:pt idx="8">A</cx:pt>
          <cx:pt idx="9">B</cx:pt>
          <cx:pt idx="10">B</cx:pt>
          <cx:pt idx="11">B</cx:pt>
          <cx:pt idx="12">B</cx:pt>
          <cx:pt idx="13">B</cx:pt>
          <cx:pt idx="14">B</cx:pt>
          <cx:pt idx="15">B</cx:pt>
          <cx:pt idx="16">C</cx:pt>
          <cx:pt idx="17">C</cx:pt>
          <cx:pt idx="18">C</cx:pt>
          <cx:pt idx="19">C</cx:pt>
          <cx:pt idx="20">C</cx:pt>
          <cx:pt idx="21">C</cx:pt>
        </cx:lvl>
      </cx:strDim>
      <cx:numDim type="val">
        <cx:f>Sheet1!$D$2:$D$23</cx:f>
        <cx:lvl ptCount="22" formatCode="General"/>
      </cx:numDim>
    </cx:data>
  </cx:chartData>
  <cx:chart>
    <cx:plotArea>
      <cx:plotAreaRegion>
        <cx:series layoutId="boxWhisker" uniqueId="{3D3EB622-1525-364A-854E-E5575FD6B465}">
          <cx:tx>
            <cx:txData>
              <cx:f>Sheet1!$B$1</cx:f>
              <cx:v>Time</cx:v>
            </cx:txData>
          </cx:tx>
          <cx:dataId val="0"/>
          <cx:layoutPr>
            <cx:visibility meanLine="0" meanMarker="1" nonoutliers="0" outliers="1"/>
            <cx:statistics quartileMethod="exclusive"/>
          </cx:layoutPr>
        </cx:series>
        <cx:series layoutId="boxWhisker" uniqueId="{E7DDEDD8-8986-F041-BA2F-1175684CFBF4}">
          <cx:tx>
            <cx:txData>
              <cx:f>Sheet1!$C$1</cx:f>
              <cx:v>Accuracy</cx:v>
            </cx:txData>
          </cx:tx>
          <cx:dataId val="1"/>
          <cx:layoutPr>
            <cx:visibility meanLine="0" meanMarker="1" nonoutliers="0" outliers="1"/>
            <cx:statistics quartileMethod="exclusive"/>
          </cx:layoutPr>
        </cx:series>
        <cx:series layoutId="boxWhisker" uniqueId="{E2A862C2-821B-6A4D-8119-045A93462E2C}">
          <cx:tx>
            <cx:txData>
              <cx:f>Sheet1!$D$1</cx:f>
              <cx:v/>
            </cx:txData>
          </cx:tx>
          <cx:dataId val="2"/>
          <cx:layoutPr>
            <cx:visibility meanLine="0" meanMarker="1" nonoutliers="0" outliers="1"/>
            <cx:statistics quartileMethod="exclusive"/>
          </cx:layoutPr>
        </cx:series>
      </cx:plotAreaRegion>
      <cx:axis id="0">
        <cx:catScaling gapWidth="1"/>
        <cx:tickLabels/>
        <cx:txPr>
          <a:bodyPr spcFirstLastPara="1" vertOverflow="ellipsis" horzOverflow="overflow" wrap="square" lIns="0" tIns="0" rIns="0" bIns="0" anchor="ctr" anchorCtr="1"/>
          <a:lstStyle/>
          <a:p>
            <a:pPr algn="ctr" rtl="0">
              <a:defRPr sz="3200"/>
            </a:pPr>
            <a:endParaRPr lang="en-US" sz="3200" b="0" i="0" u="none" strike="noStrike" baseline="0">
              <a:solidFill>
                <a:srgbClr val="000000">
                  <a:lumMod val="65000"/>
                  <a:lumOff val="35000"/>
                </a:srgbClr>
              </a:solidFill>
              <a:latin typeface="Futura"/>
              <a:cs typeface="Futura"/>
            </a:endParaRPr>
          </a:p>
        </cx:txPr>
      </cx:axis>
      <cx:axis id="1" hidden="1">
        <cx:valScaling max="60" min="-80"/>
        <cx:majorGridlines/>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Sheet1!$A$2:$A$23</cx:f>
        <cx:lvl ptCount="22">
          <cx:pt idx="0">A</cx:pt>
          <cx:pt idx="1">A</cx:pt>
          <cx:pt idx="2">A</cx:pt>
          <cx:pt idx="3">A</cx:pt>
          <cx:pt idx="4">A</cx:pt>
          <cx:pt idx="5">A</cx:pt>
          <cx:pt idx="6">A</cx:pt>
          <cx:pt idx="7">A</cx:pt>
          <cx:pt idx="8">A</cx:pt>
          <cx:pt idx="9">B</cx:pt>
          <cx:pt idx="10">B</cx:pt>
          <cx:pt idx="11">B</cx:pt>
          <cx:pt idx="12">B</cx:pt>
          <cx:pt idx="13">B</cx:pt>
          <cx:pt idx="14">B</cx:pt>
          <cx:pt idx="15">B</cx:pt>
          <cx:pt idx="16">C</cx:pt>
          <cx:pt idx="17">C</cx:pt>
          <cx:pt idx="18">C</cx:pt>
          <cx:pt idx="19">C</cx:pt>
          <cx:pt idx="20">C</cx:pt>
          <cx:pt idx="21">C</cx:pt>
        </cx:lvl>
      </cx:strDim>
      <cx:numDim type="val">
        <cx:f>Sheet1!$B$2:$B$23</cx:f>
        <cx:lvl ptCount="22" formatCode="General">
          <cx:pt idx="0">-7</cx:pt>
          <cx:pt idx="1">-10</cx:pt>
          <cx:pt idx="2">-28</cx:pt>
          <cx:pt idx="3">47</cx:pt>
          <cx:pt idx="4">11</cx:pt>
          <cx:pt idx="5">-24</cx:pt>
          <cx:pt idx="6">-24</cx:pt>
          <cx:pt idx="7">36</cx:pt>
          <cx:pt idx="8">10</cx:pt>
          <cx:pt idx="9">-78</cx:pt>
          <cx:pt idx="10">47</cx:pt>
          <cx:pt idx="11">-24</cx:pt>
          <cx:pt idx="12">-17</cx:pt>
          <cx:pt idx="13">-12</cx:pt>
          <cx:pt idx="14">-11</cx:pt>
          <cx:pt idx="15">17</cx:pt>
          <cx:pt idx="16">14</cx:pt>
          <cx:pt idx="17">46</cx:pt>
          <cx:pt idx="18">-18</cx:pt>
          <cx:pt idx="19">19</cx:pt>
          <cx:pt idx="20">-26</cx:pt>
          <cx:pt idx="21">-20</cx:pt>
        </cx:lvl>
      </cx:numDim>
    </cx:data>
    <cx:data id="1">
      <cx:strDim type="cat">
        <cx:f>Sheet1!$A$2:$A$23</cx:f>
        <cx:lvl ptCount="22">
          <cx:pt idx="0">A</cx:pt>
          <cx:pt idx="1">A</cx:pt>
          <cx:pt idx="2">A</cx:pt>
          <cx:pt idx="3">A</cx:pt>
          <cx:pt idx="4">A</cx:pt>
          <cx:pt idx="5">A</cx:pt>
          <cx:pt idx="6">A</cx:pt>
          <cx:pt idx="7">A</cx:pt>
          <cx:pt idx="8">A</cx:pt>
          <cx:pt idx="9">B</cx:pt>
          <cx:pt idx="10">B</cx:pt>
          <cx:pt idx="11">B</cx:pt>
          <cx:pt idx="12">B</cx:pt>
          <cx:pt idx="13">B</cx:pt>
          <cx:pt idx="14">B</cx:pt>
          <cx:pt idx="15">B</cx:pt>
          <cx:pt idx="16">C</cx:pt>
          <cx:pt idx="17">C</cx:pt>
          <cx:pt idx="18">C</cx:pt>
          <cx:pt idx="19">C</cx:pt>
          <cx:pt idx="20">C</cx:pt>
          <cx:pt idx="21">C</cx:pt>
        </cx:lvl>
      </cx:strDim>
      <cx:numDim type="val">
        <cx:f>Sheet1!$C$2:$C$23</cx:f>
        <cx:lvl ptCount="22" formatCode="General">
          <cx:pt idx="0">-3</cx:pt>
          <cx:pt idx="1">1</cx:pt>
          <cx:pt idx="2">-6</cx:pt>
          <cx:pt idx="3">10</cx:pt>
          <cx:pt idx="4">34</cx:pt>
          <cx:pt idx="5">128</cx:pt>
          <cx:pt idx="6">22</cx:pt>
          <cx:pt idx="7">-12</cx:pt>
          <cx:pt idx="8">-28</cx:pt>
          <cx:pt idx="9">6</cx:pt>
          <cx:pt idx="10">31</cx:pt>
          <cx:pt idx="11">3</cx:pt>
          <cx:pt idx="12">12</cx:pt>
          <cx:pt idx="13">-12</cx:pt>
          <cx:pt idx="14">-13</cx:pt>
          <cx:pt idx="15">6</cx:pt>
          <cx:pt idx="16">15</cx:pt>
          <cx:pt idx="17">41</cx:pt>
          <cx:pt idx="18">16</cx:pt>
          <cx:pt idx="19">10</cx:pt>
          <cx:pt idx="20">23</cx:pt>
          <cx:pt idx="21">16</cx:pt>
        </cx:lvl>
      </cx:numDim>
    </cx:data>
    <cx:data id="2">
      <cx:strDim type="cat">
        <cx:f>Sheet1!$A$2:$A$23</cx:f>
        <cx:lvl ptCount="22">
          <cx:pt idx="0">A</cx:pt>
          <cx:pt idx="1">A</cx:pt>
          <cx:pt idx="2">A</cx:pt>
          <cx:pt idx="3">A</cx:pt>
          <cx:pt idx="4">A</cx:pt>
          <cx:pt idx="5">A</cx:pt>
          <cx:pt idx="6">A</cx:pt>
          <cx:pt idx="7">A</cx:pt>
          <cx:pt idx="8">A</cx:pt>
          <cx:pt idx="9">B</cx:pt>
          <cx:pt idx="10">B</cx:pt>
          <cx:pt idx="11">B</cx:pt>
          <cx:pt idx="12">B</cx:pt>
          <cx:pt idx="13">B</cx:pt>
          <cx:pt idx="14">B</cx:pt>
          <cx:pt idx="15">B</cx:pt>
          <cx:pt idx="16">C</cx:pt>
          <cx:pt idx="17">C</cx:pt>
          <cx:pt idx="18">C</cx:pt>
          <cx:pt idx="19">C</cx:pt>
          <cx:pt idx="20">C</cx:pt>
          <cx:pt idx="21">C</cx:pt>
        </cx:lvl>
      </cx:strDim>
      <cx:numDim type="val">
        <cx:f>Sheet1!$D$2:$D$23</cx:f>
        <cx:lvl ptCount="22" formatCode="General"/>
      </cx:numDim>
    </cx:data>
  </cx:chartData>
  <cx:chart>
    <cx:plotArea>
      <cx:plotAreaRegion>
        <cx:series layoutId="boxWhisker" uniqueId="{3D3EB622-1525-364A-854E-E5575FD6B465}">
          <cx:tx>
            <cx:txData>
              <cx:f>Sheet1!$B$1</cx:f>
              <cx:v>Time</cx:v>
            </cx:txData>
          </cx:tx>
          <cx:dataId val="0"/>
          <cx:layoutPr>
            <cx:visibility meanLine="0" meanMarker="1" nonoutliers="0" outliers="1"/>
            <cx:statistics quartileMethod="exclusive"/>
          </cx:layoutPr>
        </cx:series>
        <cx:series layoutId="boxWhisker" uniqueId="{E7DDEDD8-8986-F041-BA2F-1175684CFBF4}">
          <cx:tx>
            <cx:txData>
              <cx:f>Sheet1!$C$1</cx:f>
              <cx:v>Accuracy</cx:v>
            </cx:txData>
          </cx:tx>
          <cx:dataId val="1"/>
          <cx:layoutPr>
            <cx:visibility meanLine="0" meanMarker="1" nonoutliers="0" outliers="1"/>
            <cx:statistics quartileMethod="exclusive"/>
          </cx:layoutPr>
        </cx:series>
        <cx:series layoutId="boxWhisker" uniqueId="{E2A862C2-821B-6A4D-8119-045A93462E2C}">
          <cx:tx>
            <cx:txData>
              <cx:f>Sheet1!$D$1</cx:f>
              <cx:v/>
            </cx:txData>
          </cx:tx>
          <cx:dataId val="2"/>
          <cx:layoutPr>
            <cx:visibility meanLine="0" meanMarker="1" nonoutliers="0" outliers="1"/>
            <cx:statistics quartileMethod="exclusive"/>
          </cx:layoutPr>
        </cx:series>
      </cx:plotAreaRegion>
      <cx:axis id="0">
        <cx:catScaling gapWidth="1"/>
        <cx:tickLabels/>
        <cx:txPr>
          <a:bodyPr spcFirstLastPara="1" vertOverflow="ellipsis" horzOverflow="overflow" wrap="square" lIns="0" tIns="0" rIns="0" bIns="0" anchor="ctr" anchorCtr="1"/>
          <a:lstStyle/>
          <a:p>
            <a:pPr algn="ctr" rtl="0">
              <a:defRPr sz="3200"/>
            </a:pPr>
            <a:endParaRPr lang="en-US" sz="3200" b="0" i="0" u="none" strike="noStrike" baseline="0">
              <a:solidFill>
                <a:srgbClr val="000000">
                  <a:lumMod val="65000"/>
                  <a:lumOff val="35000"/>
                </a:srgbClr>
              </a:solidFill>
              <a:latin typeface="Futura"/>
              <a:cs typeface="Futura"/>
            </a:endParaRPr>
          </a:p>
        </cx:txPr>
      </cx:axis>
      <cx:axis id="1" hidden="1">
        <cx:valScaling max="60" min="-80"/>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825500" latinLnBrk="0">
      <a:defRPr sz="3000">
        <a:latin typeface="Lucida Grande"/>
        <a:ea typeface="Lucida Grande"/>
        <a:cs typeface="Lucida Grande"/>
        <a:sym typeface="Lucida Grande"/>
      </a:defRPr>
    </a:lvl1pPr>
    <a:lvl2pPr indent="342900" defTabSz="825500" latinLnBrk="0">
      <a:defRPr sz="3000">
        <a:latin typeface="Lucida Grande"/>
        <a:ea typeface="Lucida Grande"/>
        <a:cs typeface="Lucida Grande"/>
        <a:sym typeface="Lucida Grande"/>
      </a:defRPr>
    </a:lvl2pPr>
    <a:lvl3pPr indent="685800" defTabSz="825500" latinLnBrk="0">
      <a:defRPr sz="3000">
        <a:latin typeface="Lucida Grande"/>
        <a:ea typeface="Lucida Grande"/>
        <a:cs typeface="Lucida Grande"/>
        <a:sym typeface="Lucida Grande"/>
      </a:defRPr>
    </a:lvl3pPr>
    <a:lvl4pPr indent="1028700" defTabSz="825500" latinLnBrk="0">
      <a:defRPr sz="3000">
        <a:latin typeface="Lucida Grande"/>
        <a:ea typeface="Lucida Grande"/>
        <a:cs typeface="Lucida Grande"/>
        <a:sym typeface="Lucida Grande"/>
      </a:defRPr>
    </a:lvl4pPr>
    <a:lvl5pPr indent="1371600" defTabSz="825500" latinLnBrk="0">
      <a:defRPr sz="3000">
        <a:latin typeface="Lucida Grande"/>
        <a:ea typeface="Lucida Grande"/>
        <a:cs typeface="Lucida Grande"/>
        <a:sym typeface="Lucida Grande"/>
      </a:defRPr>
    </a:lvl5pPr>
    <a:lvl6pPr indent="1714500" defTabSz="825500" latinLnBrk="0">
      <a:defRPr sz="3000">
        <a:latin typeface="Lucida Grande"/>
        <a:ea typeface="Lucida Grande"/>
        <a:cs typeface="Lucida Grande"/>
        <a:sym typeface="Lucida Grande"/>
      </a:defRPr>
    </a:lvl6pPr>
    <a:lvl7pPr indent="2057400" defTabSz="825500" latinLnBrk="0">
      <a:defRPr sz="3000">
        <a:latin typeface="Lucida Grande"/>
        <a:ea typeface="Lucida Grande"/>
        <a:cs typeface="Lucida Grande"/>
        <a:sym typeface="Lucida Grande"/>
      </a:defRPr>
    </a:lvl7pPr>
    <a:lvl8pPr indent="2400300" defTabSz="825500" latinLnBrk="0">
      <a:defRPr sz="3000">
        <a:latin typeface="Lucida Grande"/>
        <a:ea typeface="Lucida Grande"/>
        <a:cs typeface="Lucida Grande"/>
        <a:sym typeface="Lucida Grande"/>
      </a:defRPr>
    </a:lvl8pPr>
    <a:lvl9pPr indent="2743200" defTabSz="825500" latinLnBrk="0">
      <a:defRPr sz="3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794493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third nested step in the nested model for visualization design is the visual encoding and interaction idiom. </a:t>
            </a:r>
          </a:p>
          <a:p>
            <a:r>
              <a:rPr lang="en-US" dirty="0"/>
              <a:t>To test validity at this level qualitative or quantitative methods can be used. </a:t>
            </a:r>
          </a:p>
          <a:p>
            <a:r>
              <a:rPr lang="en-US" dirty="0"/>
              <a:t>Typically evaluations at this level include informal usability studies (which are qualitative in nature), or formal lab studies that are quantitative in nature. In other words, they collect specific metrics that are analyzed through statistical analyses. We will talk in more detail about both of these approaches later in this lecture. </a:t>
            </a:r>
          </a:p>
          <a:p>
            <a:endParaRPr lang="en-US" dirty="0"/>
          </a:p>
        </p:txBody>
      </p:sp>
    </p:spTree>
    <p:extLst>
      <p:ext uri="{BB962C8B-B14F-4D97-AF65-F5344CB8AC3E}">
        <p14:creationId xmlns:p14="http://schemas.microsoft.com/office/powerpoint/2010/main" val="3388502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final fourth step in the nested model for visualization design is algorithm design and implementation. </a:t>
            </a:r>
          </a:p>
          <a:p>
            <a:r>
              <a:rPr lang="en-US" dirty="0"/>
              <a:t>Typically evaluations of this step are quantitative, and include methods like analyzing computational complexity or measuring time and memory usage of the implemented algorithm. </a:t>
            </a:r>
          </a:p>
        </p:txBody>
      </p:sp>
    </p:spTree>
    <p:extLst>
      <p:ext uri="{BB962C8B-B14F-4D97-AF65-F5344CB8AC3E}">
        <p14:creationId xmlns:p14="http://schemas.microsoft.com/office/powerpoint/2010/main" val="3989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two major categories of evaluation methods: theoretical and simulation based evaluations, and human subject experiments. </a:t>
            </a:r>
          </a:p>
          <a:p>
            <a:r>
              <a:rPr lang="en-US" dirty="0"/>
              <a:t>The main differentiation between these two is whether people (i.e. users) are involved in the experiments. </a:t>
            </a:r>
          </a:p>
        </p:txBody>
      </p:sp>
    </p:spTree>
    <p:extLst>
      <p:ext uri="{BB962C8B-B14F-4D97-AF65-F5344CB8AC3E}">
        <p14:creationId xmlns:p14="http://schemas.microsoft.com/office/powerpoint/2010/main" val="31944757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start by looking at Theoretical/simulation based evaluations. </a:t>
            </a:r>
          </a:p>
          <a:p>
            <a:r>
              <a:rPr lang="en-US" dirty="0"/>
              <a:t>The first category under this umbrella is inspection or principle based rationale. This amounts to analyzing visualizations by examining how well they adhere to things like design heuristics (ex. The design rules of thumb we talked about earlier), or perceptual principles (ex. Gestalt principles, color perception). </a:t>
            </a:r>
          </a:p>
          <a:p>
            <a:r>
              <a:rPr lang="en-US" dirty="0"/>
              <a:t>The second category under this umbrella is theoretical analysis. This refers to things like analyzing algorithm time and space complexities. In other words how long will this algorithm take to run and how much space does it need. </a:t>
            </a:r>
          </a:p>
          <a:p>
            <a:r>
              <a:rPr lang="en-US" dirty="0"/>
              <a:t>The final category under this umbrella is benchmarks. This method evaluates a visualization by comparing it’s performance to well known benchmarks in different areas. For example comparing the interactive frame rate of your visualization to the industry standard, or looking at how well your visualization would scale for larger datasets. </a:t>
            </a:r>
          </a:p>
        </p:txBody>
      </p:sp>
    </p:spTree>
    <p:extLst>
      <p:ext uri="{BB962C8B-B14F-4D97-AF65-F5344CB8AC3E}">
        <p14:creationId xmlns:p14="http://schemas.microsoft.com/office/powerpoint/2010/main" val="23100248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start by looking at Theoretical/simulation based evaluations. </a:t>
            </a:r>
          </a:p>
          <a:p>
            <a:r>
              <a:rPr lang="en-US" dirty="0"/>
              <a:t>The first category under this umbrella is inspection or principle based rationale. This amounts to analyzing visualizations by examining how well they adhere to things like design heuristics (ex. The design rules of thumb we talked about earlier), or perceptual principles (ex. Gestalt principles, color perception). </a:t>
            </a:r>
          </a:p>
          <a:p>
            <a:r>
              <a:rPr lang="en-US" dirty="0"/>
              <a:t>The second category under this umbrella is theoretical analysis. This refers to things like analyzing algorithm time and space complexities. In other words how long will this algorithm take to run and how much space does it need. </a:t>
            </a:r>
          </a:p>
          <a:p>
            <a:r>
              <a:rPr lang="en-US" dirty="0"/>
              <a:t>The final category under this umbrella is benchmarks. This method evaluates a visualization by comparing it’s performance to well known benchmarks in different areas. For example comparing the interactive frame rate of your visualization to the industry standard, or looking at how well your visualization would scale for larger datasets. </a:t>
            </a:r>
          </a:p>
        </p:txBody>
      </p:sp>
    </p:spTree>
    <p:extLst>
      <p:ext uri="{BB962C8B-B14F-4D97-AF65-F5344CB8AC3E}">
        <p14:creationId xmlns:p14="http://schemas.microsoft.com/office/powerpoint/2010/main" val="9186039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Let’s start by looking at Theoretical/simulation based evaluations. </a:t>
            </a:r>
          </a:p>
          <a:p>
            <a:r>
              <a:rPr lang="en-US"/>
              <a:t>The first category under this umbrella is inspection or principle based rationale. This amounts to analyzing visualizations by examining how well they adhere to things like design heuristics (ex. The design rules of thumb we talked about earlier), or perceptual principles (ex. Gestalt principles, color perception). </a:t>
            </a:r>
          </a:p>
          <a:p>
            <a:r>
              <a:rPr lang="en-US"/>
              <a:t>The second category under this umbrella is theoretical analysis. This refers to things like analyzing algorithm time and space complexities. In other words how long will this algorithm take to run and how much space does it need. </a:t>
            </a:r>
          </a:p>
          <a:p>
            <a:r>
              <a:rPr lang="en-US"/>
              <a:t>The final category under this umbrella is benchmarks. This method evaluates a visualization by comparing it’s performance to well known benchmarks in different areas. For example comparing the interactive frame rate of your visualization to the industry standard, or looking at how well your visualization would scale for larger datasets. </a:t>
            </a:r>
            <a:endParaRPr lang="en-US" dirty="0"/>
          </a:p>
        </p:txBody>
      </p:sp>
    </p:spTree>
    <p:extLst>
      <p:ext uri="{BB962C8B-B14F-4D97-AF65-F5344CB8AC3E}">
        <p14:creationId xmlns:p14="http://schemas.microsoft.com/office/powerpoint/2010/main" val="9189929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other major category of evaluation methods is human subject experiments. </a:t>
            </a:r>
          </a:p>
          <a:p>
            <a:r>
              <a:rPr lang="en-US" dirty="0"/>
              <a:t>This includes &lt;read&gt; </a:t>
            </a:r>
          </a:p>
          <a:p>
            <a:r>
              <a:rPr lang="en-US" dirty="0"/>
              <a:t>&lt;next&gt; </a:t>
            </a:r>
          </a:p>
        </p:txBody>
      </p:sp>
    </p:spTree>
    <p:extLst>
      <p:ext uri="{BB962C8B-B14F-4D97-AF65-F5344CB8AC3E}">
        <p14:creationId xmlns:p14="http://schemas.microsoft.com/office/powerpoint/2010/main" val="16211031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Something I want to highlight here is that when you’re deciding how to design these human-subject experiments, deciding who you will use as participants is often a very important part of the process, and it’s going to be largely influenced by your evaluation goal. </a:t>
            </a:r>
          </a:p>
          <a:p>
            <a:r>
              <a:rPr lang="en-US" dirty="0"/>
              <a:t>For example,  if you’re trying to evaluate how well a visualization solves a domain problem, you should probably run that experiment with domain experts as your users. </a:t>
            </a:r>
          </a:p>
          <a:p>
            <a:r>
              <a:rPr lang="en-US" dirty="0"/>
              <a:t>In contrast, of you’re trying to see if the interactions embedded in your visualization are intuitive, then a group of diverse participants from any background is probably a good choice. </a:t>
            </a:r>
          </a:p>
          <a:p>
            <a:r>
              <a:rPr lang="en-US" dirty="0"/>
              <a:t>Let’s look at each type of human subject evaluation in detail. </a:t>
            </a:r>
          </a:p>
        </p:txBody>
      </p:sp>
    </p:spTree>
    <p:extLst>
      <p:ext uri="{BB962C8B-B14F-4D97-AF65-F5344CB8AC3E}">
        <p14:creationId xmlns:p14="http://schemas.microsoft.com/office/powerpoint/2010/main" val="1872499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controlled experiments. </a:t>
            </a:r>
          </a:p>
          <a:p>
            <a:r>
              <a:rPr lang="en-US" dirty="0"/>
              <a:t>These are experiments where a specific task or set of tasks are repeated across multiple conditions, and quantitative data such as time and accuracy is collected and used to compare performance across conditions.</a:t>
            </a:r>
          </a:p>
          <a:p>
            <a:r>
              <a:rPr lang="en-US" dirty="0"/>
              <a:t>For example, say I was designing a controlled experiment to compare vis A, a new vis I developed to Vis B and C, existing visualizations. </a:t>
            </a:r>
          </a:p>
          <a:p>
            <a:r>
              <a:rPr lang="en-US" dirty="0"/>
              <a:t>Let’s say I want to compare how well each visualization supports identification of outliers. </a:t>
            </a:r>
          </a:p>
          <a:p>
            <a:r>
              <a:rPr lang="en-US" dirty="0"/>
              <a:t>To test this with a controlled experiment, I would need one dataset that I can use in each visualization, and a set of participants (or human subjects). </a:t>
            </a:r>
          </a:p>
          <a:p>
            <a:r>
              <a:rPr lang="en-US" dirty="0"/>
              <a:t>Because I’m interested in how well the visualizations support outlier detection, I would assign my participants the task of identifying outliers in the data. While they did this I would record performance metrics, that I can later use to quantitatively compare performance across the three visualizations. Let’s say for this example that I collect time and accuracy on the outlier detection task.</a:t>
            </a:r>
          </a:p>
          <a:p>
            <a:r>
              <a:rPr lang="en-US" dirty="0"/>
              <a:t>To compare my three visualization, I would compare average time and accuracy on the outlier detection task with each visualization and look for differences. This would be done using statistical analysis. </a:t>
            </a:r>
          </a:p>
          <a:p>
            <a:endParaRPr lang="en-US" dirty="0"/>
          </a:p>
        </p:txBody>
      </p:sp>
    </p:spTree>
    <p:extLst>
      <p:ext uri="{BB962C8B-B14F-4D97-AF65-F5344CB8AC3E}">
        <p14:creationId xmlns:p14="http://schemas.microsoft.com/office/powerpoint/2010/main" val="36551263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things I want to highlight here, is that there are many ways to design controlled experiments. We’ll come back to discussing design options later</a:t>
            </a:r>
          </a:p>
          <a:p>
            <a:r>
              <a:rPr lang="en-US" dirty="0"/>
              <a:t>For now, what I want you to know is that controlled experiments rely on a specific repeated task across multiple conditions, and they collect quantitative data as a performance metric. </a:t>
            </a:r>
          </a:p>
        </p:txBody>
      </p:sp>
    </p:spTree>
    <p:extLst>
      <p:ext uri="{BB962C8B-B14F-4D97-AF65-F5344CB8AC3E}">
        <p14:creationId xmlns:p14="http://schemas.microsoft.com/office/powerpoint/2010/main" val="4099035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65696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things I want to highlight here, is that there are many ways to design controlled experiments. We’ll come back to discussing design options later</a:t>
            </a:r>
          </a:p>
          <a:p>
            <a:r>
              <a:rPr lang="en-US" dirty="0"/>
              <a:t>For now, what I want you to know is that controlled experiments rely on a specific repeated task across multiple conditions, and they collect quantitative data as a performance metric. </a:t>
            </a:r>
          </a:p>
        </p:txBody>
      </p:sp>
    </p:spTree>
    <p:extLst>
      <p:ext uri="{BB962C8B-B14F-4D97-AF65-F5344CB8AC3E}">
        <p14:creationId xmlns:p14="http://schemas.microsoft.com/office/powerpoint/2010/main" val="39879534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next type of human-subject experiment we’ll talk about are observational studies. </a:t>
            </a:r>
          </a:p>
          <a:p>
            <a:r>
              <a:rPr lang="en-US" dirty="0"/>
              <a:t>Similar to controlled experiments, these experiments typically require a specific task or set of tasks are repeated across multiple conditions. Unlike controlled experiments, the performance metric collected for observational studies is typically qualitative. For example, user findings, recordings of user’s thinking out loud as they perform an analysis, user satisfaction and confidence ratings, etc. </a:t>
            </a:r>
          </a:p>
          <a:p>
            <a:r>
              <a:rPr lang="en-US" dirty="0"/>
              <a:t>Let’s walk through an example of an observational study set-up. </a:t>
            </a:r>
          </a:p>
          <a:p>
            <a:r>
              <a:rPr lang="en-US" dirty="0"/>
              <a:t>Say I still want to compare vis A, a new vis I developed to Vis B and C, existing visualizations just like in the previous example. </a:t>
            </a:r>
          </a:p>
          <a:p>
            <a:r>
              <a:rPr lang="en-US" dirty="0"/>
              <a:t>I’ll still use the same dataset and outlier detection task across visualizations, but this time instead of collecting my participants’ time and accuracy as they complete the outlier detection task I’m going to ask them to narrate their usage of the visualization tool, and to fill out a few </a:t>
            </a:r>
            <a:r>
              <a:rPr lang="en-US" dirty="0" err="1"/>
              <a:t>likert</a:t>
            </a:r>
            <a:r>
              <a:rPr lang="en-US" dirty="0"/>
              <a:t> scales for satisfaction and confidence after using the tool. </a:t>
            </a:r>
          </a:p>
          <a:p>
            <a:r>
              <a:rPr lang="en-US" dirty="0"/>
              <a:t>To analyze this qualitative data I would need to go through a process called coding, where I identify common themes in the recorded narrations, or identify the number of insights each participant found. Then I could use statistical analyses to compare outcomes from my coded data across visualization tools, and to compare </a:t>
            </a:r>
            <a:r>
              <a:rPr lang="en-US" dirty="0" err="1"/>
              <a:t>likert</a:t>
            </a:r>
            <a:r>
              <a:rPr lang="en-US" dirty="0"/>
              <a:t> scale </a:t>
            </a:r>
            <a:r>
              <a:rPr lang="en-US" dirty="0" err="1"/>
              <a:t>reportings</a:t>
            </a:r>
            <a:r>
              <a:rPr lang="en-US" dirty="0"/>
              <a:t>. </a:t>
            </a:r>
          </a:p>
          <a:p>
            <a:endParaRPr lang="en-US" dirty="0"/>
          </a:p>
          <a:p>
            <a:endParaRPr lang="en-US" dirty="0"/>
          </a:p>
        </p:txBody>
      </p:sp>
    </p:spTree>
    <p:extLst>
      <p:ext uri="{BB962C8B-B14F-4D97-AF65-F5344CB8AC3E}">
        <p14:creationId xmlns:p14="http://schemas.microsoft.com/office/powerpoint/2010/main" val="18107347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next type of human-subject experiment we’ll talk about are observational studies. </a:t>
            </a:r>
          </a:p>
          <a:p>
            <a:r>
              <a:rPr lang="en-US" dirty="0"/>
              <a:t>Similar to controlled experiments, these experiments typically require a specific task or set of tasks are repeated across multiple conditions. Unlike controlled experiments, the performance metric collected for observational studies is typically qualitative. For example, user findings, recordings of user’s thinking out loud as they perform an analysis, user satisfaction and confidence ratings, etc. </a:t>
            </a:r>
          </a:p>
          <a:p>
            <a:r>
              <a:rPr lang="en-US" dirty="0"/>
              <a:t>Let’s walk through an example of an observational study set-up. </a:t>
            </a:r>
          </a:p>
          <a:p>
            <a:r>
              <a:rPr lang="en-US" dirty="0"/>
              <a:t>Say I still want to compare vis A, a new vis I developed to Vis B and C, existing visualizations just like in the previous example. </a:t>
            </a:r>
          </a:p>
          <a:p>
            <a:r>
              <a:rPr lang="en-US" dirty="0"/>
              <a:t>I’ll still use the same dataset and outlier detection task across visualizations, but this time instead of collecting my participants’ time and accuracy as they complete the outlier detection task I’m going to ask them to narrate their usage of the visualization tool, and to fill out a few </a:t>
            </a:r>
            <a:r>
              <a:rPr lang="en-US" dirty="0" err="1"/>
              <a:t>likert</a:t>
            </a:r>
            <a:r>
              <a:rPr lang="en-US" dirty="0"/>
              <a:t> scales for satisfaction and confidence after using the tool. </a:t>
            </a:r>
          </a:p>
          <a:p>
            <a:r>
              <a:rPr lang="en-US" dirty="0"/>
              <a:t>To analyze this qualitative data I would need to go through a process called coding, where I identify common themes in the recorded narrations, or identify the number of insights each participant found. Then I could use statistical analyses to compare outcomes from my coded data across visualization tools, and to compare </a:t>
            </a:r>
            <a:r>
              <a:rPr lang="en-US" dirty="0" err="1"/>
              <a:t>likert</a:t>
            </a:r>
            <a:r>
              <a:rPr lang="en-US" dirty="0"/>
              <a:t> scale </a:t>
            </a:r>
            <a:r>
              <a:rPr lang="en-US" dirty="0" err="1"/>
              <a:t>reportings</a:t>
            </a:r>
            <a:r>
              <a:rPr lang="en-US" dirty="0"/>
              <a:t>. </a:t>
            </a:r>
          </a:p>
          <a:p>
            <a:endParaRPr lang="en-US" dirty="0"/>
          </a:p>
          <a:p>
            <a:endParaRPr lang="en-US" dirty="0"/>
          </a:p>
        </p:txBody>
      </p:sp>
    </p:spTree>
    <p:extLst>
      <p:ext uri="{BB962C8B-B14F-4D97-AF65-F5344CB8AC3E}">
        <p14:creationId xmlns:p14="http://schemas.microsoft.com/office/powerpoint/2010/main" val="21973075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type of observational study I want to touch on today is usability studies. </a:t>
            </a:r>
          </a:p>
          <a:p>
            <a:r>
              <a:rPr lang="en-US" dirty="0"/>
              <a:t>These are observational studies geared strictly towards evaluating a usability of a tool. </a:t>
            </a:r>
          </a:p>
          <a:p>
            <a:r>
              <a:rPr lang="en-US" dirty="0"/>
              <a:t>These types of studies can be formal observational studies that follow the structure I just explained, but with tasks and analyses the focus specifically on usability (for example checking narrations for recurring cases of participants being unable to find a particular button, or confused by some interactive functionality).  </a:t>
            </a:r>
          </a:p>
          <a:p>
            <a:r>
              <a:rPr lang="en-US" dirty="0"/>
              <a:t>Or they can be something called low-fidelity tests. Low fidelity tests are used to test usability of a tool during the early design phases, as opposed to after the tool has been built in it’s entirely. </a:t>
            </a:r>
          </a:p>
          <a:p>
            <a:r>
              <a:rPr lang="en-US" dirty="0"/>
              <a:t>Often this is done with low-fidelity prototypes that are either made of paper (as shown here), or with wireframes which I’ll show you an example of in a moment. </a:t>
            </a:r>
          </a:p>
          <a:p>
            <a:r>
              <a:rPr lang="en-US" dirty="0"/>
              <a:t>In either case the set up of these studies consist of having participants perform a specific repeated task and narrating their completion of said task using a prototype of the final tool. </a:t>
            </a:r>
          </a:p>
          <a:p>
            <a:r>
              <a:rPr lang="en-US" dirty="0"/>
              <a:t>This can help illuminate usability issues before going through the trouble of building the entire tool. For example, these kinds of test can illuminate is a particular button is not in an intuitive spot, or if users don’t know where they should look to find some functionality, etc. </a:t>
            </a:r>
          </a:p>
        </p:txBody>
      </p:sp>
    </p:spTree>
    <p:extLst>
      <p:ext uri="{BB962C8B-B14F-4D97-AF65-F5344CB8AC3E}">
        <p14:creationId xmlns:p14="http://schemas.microsoft.com/office/powerpoint/2010/main" val="41417810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type of observational study I want to touch on today is usability studies. </a:t>
            </a:r>
          </a:p>
          <a:p>
            <a:r>
              <a:rPr lang="en-US" dirty="0"/>
              <a:t>These are observational studies geared strictly towards evaluating a usability of a tool. </a:t>
            </a:r>
          </a:p>
          <a:p>
            <a:r>
              <a:rPr lang="en-US" dirty="0"/>
              <a:t>These types of studies can be formal observational studies that follow the structure I just explained, but with tasks and analyses the focus specifically on usability (for example checking narrations for recurring cases of participants being unable to find a particular button, or confused by some interactive functionality).  </a:t>
            </a:r>
          </a:p>
          <a:p>
            <a:r>
              <a:rPr lang="en-US" dirty="0"/>
              <a:t>Or they can be something called low-fidelity tests. Low fidelity tests are used to test usability of a tool during the early design phases, as opposed to after the tool has been built in it’s entirely. </a:t>
            </a:r>
          </a:p>
          <a:p>
            <a:r>
              <a:rPr lang="en-US" dirty="0"/>
              <a:t>Often this is done with low-fidelity prototypes that are either made of paper (as shown here), or with wireframes which I’ll show you an example of in a moment. </a:t>
            </a:r>
          </a:p>
          <a:p>
            <a:r>
              <a:rPr lang="en-US" dirty="0"/>
              <a:t>In either case the set up of these studies consist of having participants perform a specific repeated task and narrating their completion of said task using a prototype of the final tool. </a:t>
            </a:r>
          </a:p>
          <a:p>
            <a:r>
              <a:rPr lang="en-US" dirty="0"/>
              <a:t>This can help illuminate usability issues before going through the trouble of building the entire tool. For example, these kinds of test can illuminate is a particular button is not in an intuitive spot, or if users don’t know where they should look to find some functionality, etc. </a:t>
            </a:r>
          </a:p>
        </p:txBody>
      </p:sp>
    </p:spTree>
    <p:extLst>
      <p:ext uri="{BB962C8B-B14F-4D97-AF65-F5344CB8AC3E}">
        <p14:creationId xmlns:p14="http://schemas.microsoft.com/office/powerpoint/2010/main" val="16426749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type of observational study I want to touch on today is usability studies. </a:t>
            </a:r>
          </a:p>
          <a:p>
            <a:r>
              <a:rPr lang="en-US" dirty="0"/>
              <a:t>These are observational studies geared strictly towards evaluating a usability of a tool. </a:t>
            </a:r>
          </a:p>
          <a:p>
            <a:r>
              <a:rPr lang="en-US" dirty="0"/>
              <a:t>These types of studies can be formal observational studies that follow the structure I just explained, but with tasks and analyses the focus specifically on usability (for example checking narrations for recurring cases of participants being unable to find a particular button, or confused by some interactive functionality).  </a:t>
            </a:r>
          </a:p>
          <a:p>
            <a:r>
              <a:rPr lang="en-US" dirty="0"/>
              <a:t>Or they can be something called low-fidelity tests. Low fidelity tests are used to test usability of a tool during the early design phases, as opposed to after the tool has been built in it’s entirely. </a:t>
            </a:r>
          </a:p>
          <a:p>
            <a:r>
              <a:rPr lang="en-US" dirty="0"/>
              <a:t>Often this is done with low-fidelity prototypes that are either made of paper (as shown here), or with wireframes which I’ll show you an example of in a moment. </a:t>
            </a:r>
          </a:p>
          <a:p>
            <a:r>
              <a:rPr lang="en-US" dirty="0"/>
              <a:t>In either case the set up of these studies consist of having participants perform a specific repeated task and narrating their completion of said task using a prototype of the final tool. </a:t>
            </a:r>
          </a:p>
          <a:p>
            <a:r>
              <a:rPr lang="en-US" dirty="0"/>
              <a:t>This can help illuminate usability issues before going through the trouble of building the entire tool. For example, these kinds of test can illuminate is a particular button is not in an intuitive spot, or if users don’t know where they should look to find some functionality, etc. </a:t>
            </a:r>
          </a:p>
        </p:txBody>
      </p:sp>
    </p:spTree>
    <p:extLst>
      <p:ext uri="{BB962C8B-B14F-4D97-AF65-F5344CB8AC3E}">
        <p14:creationId xmlns:p14="http://schemas.microsoft.com/office/powerpoint/2010/main" val="8372544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type of observational study I want to touch on today is usability studies. </a:t>
            </a:r>
          </a:p>
          <a:p>
            <a:r>
              <a:rPr lang="en-US" dirty="0"/>
              <a:t>These are observational studies geared strictly towards evaluating a usability of a tool. </a:t>
            </a:r>
          </a:p>
          <a:p>
            <a:r>
              <a:rPr lang="en-US" dirty="0"/>
              <a:t>These types of studies can be formal observational studies that follow the structure I just explained, but with tasks and analyses the focus specifically on usability (for example checking narrations for recurring cases of participants being unable to find a particular button, or confused by some interactive functionality).  </a:t>
            </a:r>
          </a:p>
          <a:p>
            <a:r>
              <a:rPr lang="en-US" dirty="0"/>
              <a:t>Or they can be something called low-fidelity tests. Low fidelity tests are used to test usability of a tool during the early design phases, as opposed to after the tool has been built in it’s entirely. </a:t>
            </a:r>
          </a:p>
          <a:p>
            <a:r>
              <a:rPr lang="en-US" dirty="0"/>
              <a:t>Often this is done with low-fidelity prototypes that are either made of paper (as shown here), or with wireframes which I’ll show you an example of in a moment. </a:t>
            </a:r>
          </a:p>
          <a:p>
            <a:r>
              <a:rPr lang="en-US" dirty="0"/>
              <a:t>In either case the set up of these studies consist of having participants perform a specific repeated task and narrating their completion of said task using a prototype of the final tool. </a:t>
            </a:r>
          </a:p>
          <a:p>
            <a:r>
              <a:rPr lang="en-US" dirty="0"/>
              <a:t>This can help illuminate usability issues before going through the trouble of building the entire tool. For example, these kinds of test can illuminate is a particular button is not in an intuitive spot, or if users don’t know where they should look to find some functionality, etc. </a:t>
            </a:r>
          </a:p>
        </p:txBody>
      </p:sp>
    </p:spTree>
    <p:extLst>
      <p:ext uri="{BB962C8B-B14F-4D97-AF65-F5344CB8AC3E}">
        <p14:creationId xmlns:p14="http://schemas.microsoft.com/office/powerpoint/2010/main" val="41120760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final type of human subject experiment we’ll talk about today are field deployment or case studies. </a:t>
            </a:r>
          </a:p>
          <a:p>
            <a:r>
              <a:rPr lang="en-US" dirty="0"/>
              <a:t>For this type of experiment, a tool is deployed in a realistic setting and it’s usage and effects are observed. </a:t>
            </a:r>
          </a:p>
          <a:p>
            <a:r>
              <a:rPr lang="en-US" dirty="0"/>
              <a:t>As we saw earlier, this type of testing is best suited to evaluating if you understood the domain problem you were trying to solve with your visualization. </a:t>
            </a:r>
          </a:p>
          <a:p>
            <a:r>
              <a:rPr lang="en-US" dirty="0"/>
              <a:t>For example, pretend you created an app for the MBTA that tracked but and train arrivals and departure from stations. One way to test if that app was effective for bus and train riders would be to deploy it amongst a group of beta testers and see if those testers changed their riding behavior, based on the app. </a:t>
            </a:r>
          </a:p>
        </p:txBody>
      </p:sp>
    </p:spTree>
    <p:extLst>
      <p:ext uri="{BB962C8B-B14F-4D97-AF65-F5344CB8AC3E}">
        <p14:creationId xmlns:p14="http://schemas.microsoft.com/office/powerpoint/2010/main" val="35813315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like to break up the design of evaluations into 6 major steps. </a:t>
            </a:r>
          </a:p>
          <a:p>
            <a:r>
              <a:rPr lang="en-US" dirty="0"/>
              <a:t>&lt;read&gt; </a:t>
            </a:r>
          </a:p>
        </p:txBody>
      </p:sp>
    </p:spTree>
    <p:extLst>
      <p:ext uri="{BB962C8B-B14F-4D97-AF65-F5344CB8AC3E}">
        <p14:creationId xmlns:p14="http://schemas.microsoft.com/office/powerpoint/2010/main" val="38465995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like to break up the design of evaluations into 6 major steps. </a:t>
            </a:r>
          </a:p>
          <a:p>
            <a:r>
              <a:rPr lang="en-US" dirty="0"/>
              <a:t>&lt;read&gt; </a:t>
            </a:r>
          </a:p>
        </p:txBody>
      </p:sp>
    </p:spTree>
    <p:extLst>
      <p:ext uri="{BB962C8B-B14F-4D97-AF65-F5344CB8AC3E}">
        <p14:creationId xmlns:p14="http://schemas.microsoft.com/office/powerpoint/2010/main" val="2749727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647173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task and metrics you select for an evaluation depend largely on your goal. </a:t>
            </a:r>
          </a:p>
          <a:p>
            <a:r>
              <a:rPr lang="en-US" dirty="0"/>
              <a:t>For example, when we talked about controlled experiment and I went through my example of testing a new visualization tool for outlier detection, you hopefully noticed that the task I chose (identify outliers) was directly related to my goal of comparing outlier detection with my tool to outlier detection with existing tools. </a:t>
            </a:r>
          </a:p>
          <a:p>
            <a:r>
              <a:rPr lang="en-US" dirty="0"/>
              <a:t>As another example, think back to when we talked about usability studies. In those evaluations our goal is to test usability, and as a result we select tasks that require participants to use or navigate through different features of the tool we are testing. </a:t>
            </a:r>
          </a:p>
          <a:p>
            <a:r>
              <a:rPr lang="en-US" dirty="0"/>
              <a:t>Similarly, we collect data with respect to our evaluation goal. For the outlier detection experiment, I said I’d collect time and accuracy, these are common metrics used to assess performance, which was my goal with the experiment. </a:t>
            </a:r>
          </a:p>
          <a:p>
            <a:r>
              <a:rPr lang="en-US" dirty="0"/>
              <a:t>For the usability study, I said I’d collect think out loud data (</a:t>
            </a:r>
            <a:r>
              <a:rPr lang="en-US" dirty="0" err="1"/>
              <a:t>ie</a:t>
            </a:r>
            <a:r>
              <a:rPr lang="en-US" dirty="0"/>
              <a:t> narration of users), and analyze that for common points of confusion or usability problems, which tracks with my goal for the experiment. </a:t>
            </a:r>
          </a:p>
          <a:p>
            <a:r>
              <a:rPr lang="en-US" dirty="0"/>
              <a:t>On this slide I’ve listed some common metrics that are collected in experiments with respect to different goals. </a:t>
            </a:r>
          </a:p>
          <a:p>
            <a:r>
              <a:rPr lang="en-US" dirty="0"/>
              <a:t>Let’s look at a few examples of metrics used in evaluations. </a:t>
            </a:r>
          </a:p>
        </p:txBody>
      </p:sp>
    </p:spTree>
    <p:extLst>
      <p:ext uri="{BB962C8B-B14F-4D97-AF65-F5344CB8AC3E}">
        <p14:creationId xmlns:p14="http://schemas.microsoft.com/office/powerpoint/2010/main" val="15173685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start by looking at an experiment where researchers compared Google Maps to ArcGIS. </a:t>
            </a:r>
          </a:p>
          <a:p>
            <a:r>
              <a:rPr lang="en-US" dirty="0"/>
              <a:t>For their controlled experiment, these researchers compared speed and accuracy on a task given the two tools. </a:t>
            </a:r>
          </a:p>
          <a:p>
            <a:r>
              <a:rPr lang="en-US" dirty="0"/>
              <a:t>They found no difference between these metrics, but it is well known that Google Maps tends to result in better spatial understanding of an area than ArcGIS. </a:t>
            </a:r>
          </a:p>
          <a:p>
            <a:r>
              <a:rPr lang="en-US" dirty="0"/>
              <a:t>Any thoughts on how this experiment could have been designed differently to better compare Google Maps and ArcGIS? </a:t>
            </a:r>
          </a:p>
        </p:txBody>
      </p:sp>
    </p:spTree>
    <p:extLst>
      <p:ext uri="{BB962C8B-B14F-4D97-AF65-F5344CB8AC3E}">
        <p14:creationId xmlns:p14="http://schemas.microsoft.com/office/powerpoint/2010/main" val="23528231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metric used for this type of study is number of insights generated, an often other quantitative statistics like time. </a:t>
            </a:r>
          </a:p>
        </p:txBody>
      </p:sp>
    </p:spTree>
    <p:extLst>
      <p:ext uri="{BB962C8B-B14F-4D97-AF65-F5344CB8AC3E}">
        <p14:creationId xmlns:p14="http://schemas.microsoft.com/office/powerpoint/2010/main" val="27835711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example is a specific type of observational study called insight based evaluation. </a:t>
            </a:r>
          </a:p>
          <a:p>
            <a:r>
              <a:rPr lang="en-US" dirty="0"/>
              <a:t>&lt;read setup&gt; </a:t>
            </a:r>
          </a:p>
        </p:txBody>
      </p:sp>
    </p:spTree>
    <p:extLst>
      <p:ext uri="{BB962C8B-B14F-4D97-AF65-F5344CB8AC3E}">
        <p14:creationId xmlns:p14="http://schemas.microsoft.com/office/powerpoint/2010/main" val="30955282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think the best way to understand the relationship between goals, tasks, and metrics is to try relating the them for yourself. </a:t>
            </a:r>
          </a:p>
          <a:p>
            <a:r>
              <a:rPr lang="en-US" dirty="0"/>
              <a:t>So now, I want everyone to take a few minutes to think through the two scenarios on this slide. </a:t>
            </a:r>
          </a:p>
          <a:p>
            <a:r>
              <a:rPr lang="en-US" dirty="0"/>
              <a:t>For each of these, if you were to design an evaluation, what would the overall goal of that evaluation be and what tasks and metrics would you use to perform the evaluation? </a:t>
            </a:r>
          </a:p>
          <a:p>
            <a:r>
              <a:rPr lang="en-US" dirty="0"/>
              <a:t>&lt;discuss&gt;</a:t>
            </a:r>
          </a:p>
          <a:p>
            <a:r>
              <a:rPr lang="en-US" dirty="0"/>
              <a:t>Now, let’s look at some good and poor examples. </a:t>
            </a:r>
          </a:p>
        </p:txBody>
      </p:sp>
    </p:spTree>
    <p:extLst>
      <p:ext uri="{BB962C8B-B14F-4D97-AF65-F5344CB8AC3E}">
        <p14:creationId xmlns:p14="http://schemas.microsoft.com/office/powerpoint/2010/main" val="39406665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of the benefits of looking at the visualization design process in these segments, is that it can also guide our evaluations of visualization tools </a:t>
            </a:r>
          </a:p>
        </p:txBody>
      </p:sp>
    </p:spTree>
    <p:extLst>
      <p:ext uri="{BB962C8B-B14F-4D97-AF65-F5344CB8AC3E}">
        <p14:creationId xmlns:p14="http://schemas.microsoft.com/office/powerpoint/2010/main" val="3613419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Tamara developed this Nested Model, she identified potential issues that could arise at every step of the design process. </a:t>
            </a:r>
          </a:p>
          <a:p>
            <a:r>
              <a:rPr lang="en-US" dirty="0"/>
              <a:t>She calls these potential issues “threats to validity” of the visualization design. </a:t>
            </a:r>
          </a:p>
          <a:p>
            <a:r>
              <a:rPr lang="en-US" dirty="0"/>
              <a:t>Here are some specific examples &lt;read&gt; </a:t>
            </a:r>
          </a:p>
        </p:txBody>
      </p:sp>
    </p:spTree>
    <p:extLst>
      <p:ext uri="{BB962C8B-B14F-4D97-AF65-F5344CB8AC3E}">
        <p14:creationId xmlns:p14="http://schemas.microsoft.com/office/powerpoint/2010/main" val="4292262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Tamara developed this Nested Model, she identified potential issues that could arise at every step of the design process. </a:t>
            </a:r>
          </a:p>
          <a:p>
            <a:r>
              <a:rPr lang="en-US" dirty="0"/>
              <a:t>She calls these potential issues “threats to validity” of the visualization design. </a:t>
            </a:r>
          </a:p>
          <a:p>
            <a:r>
              <a:rPr lang="en-US" dirty="0"/>
              <a:t>Here are some specific examples &lt;read&gt; </a:t>
            </a:r>
          </a:p>
        </p:txBody>
      </p:sp>
    </p:spTree>
    <p:extLst>
      <p:ext uri="{BB962C8B-B14F-4D97-AF65-F5344CB8AC3E}">
        <p14:creationId xmlns:p14="http://schemas.microsoft.com/office/powerpoint/2010/main" val="461564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addition to highlighting potential issues at each step in the design process, </a:t>
            </a:r>
            <a:r>
              <a:rPr lang="en-US" dirty="0" err="1"/>
              <a:t>Munzner</a:t>
            </a:r>
            <a:r>
              <a:rPr lang="en-US" dirty="0"/>
              <a:t> explains how we can isolate and test validity at individual steps. </a:t>
            </a:r>
          </a:p>
          <a:p>
            <a:r>
              <a:rPr lang="en-US" dirty="0"/>
              <a:t>&lt;don’t read yet&gt;</a:t>
            </a:r>
          </a:p>
          <a:p>
            <a:r>
              <a:rPr lang="en-US" dirty="0"/>
              <a:t>Because the goal or purpose of each step is unique, there are different evaluation and validation techniques that are appropriate at each level. </a:t>
            </a:r>
          </a:p>
          <a:p>
            <a:r>
              <a:rPr lang="en-US" dirty="0"/>
              <a:t>Let’s look more in detail at some examples. </a:t>
            </a:r>
          </a:p>
          <a:p>
            <a:r>
              <a:rPr lang="en-US" dirty="0"/>
              <a:t>&lt;next&gt; </a:t>
            </a:r>
          </a:p>
        </p:txBody>
      </p:sp>
    </p:spTree>
    <p:extLst>
      <p:ext uri="{BB962C8B-B14F-4D97-AF65-F5344CB8AC3E}">
        <p14:creationId xmlns:p14="http://schemas.microsoft.com/office/powerpoint/2010/main" val="19806140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first, or outermost step in the nested model for visualization design is identifying and understanding a domain problem. </a:t>
            </a:r>
          </a:p>
          <a:p>
            <a:r>
              <a:rPr lang="en-US" dirty="0"/>
              <a:t>Typically, the methods we use to evaluate whether or not we correctly understood a domain problem are qualitative (as opposed to quantitative). </a:t>
            </a:r>
          </a:p>
          <a:p>
            <a:r>
              <a:rPr lang="en-US" dirty="0"/>
              <a:t>Qualitative approaches include things like ethnographic field studies, where you would look at adoption rates and use of your visualization tool “in the wild”, </a:t>
            </a:r>
          </a:p>
          <a:p>
            <a:r>
              <a:rPr lang="en-US" dirty="0"/>
              <a:t>or semi-structured interviews, where you ask targeted questions about usefulness of your visualization tool in a controlled setting such as on a video call in person or through a survey. </a:t>
            </a:r>
          </a:p>
        </p:txBody>
      </p:sp>
    </p:spTree>
    <p:extLst>
      <p:ext uri="{BB962C8B-B14F-4D97-AF65-F5344CB8AC3E}">
        <p14:creationId xmlns:p14="http://schemas.microsoft.com/office/powerpoint/2010/main" val="1870299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a:t>
            </a:r>
            <a:r>
              <a:rPr lang="en-US" dirty="0" err="1"/>
              <a:t>second,step</a:t>
            </a:r>
            <a:r>
              <a:rPr lang="en-US" dirty="0"/>
              <a:t> in the nested model for visualization design is data/task abstraction. </a:t>
            </a:r>
          </a:p>
          <a:p>
            <a:r>
              <a:rPr lang="en-US" dirty="0"/>
              <a:t>We also typically use qualitative methods to evaluate whether we correctly abstracted tasks and data for a visualization tool. </a:t>
            </a:r>
          </a:p>
          <a:p>
            <a:r>
              <a:rPr lang="en-US" dirty="0"/>
              <a:t>Often the qualitative approach used here is something called an observational study, the structure of which we’ll discuss in detail later in this lecture. </a:t>
            </a:r>
          </a:p>
          <a:p>
            <a:endParaRPr lang="en-US" dirty="0"/>
          </a:p>
        </p:txBody>
      </p:sp>
    </p:spTree>
    <p:extLst>
      <p:ext uri="{BB962C8B-B14F-4D97-AF65-F5344CB8AC3E}">
        <p14:creationId xmlns:p14="http://schemas.microsoft.com/office/powerpoint/2010/main" val="797013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slideMaster" Target="../slideMasters/slideMaster2.xml"/><Relationship Id="rId4"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2"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xfrm>
            <a:off x="23691850" y="130683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2"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29762926"/>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mp; Bullets - 2 Column">
    <p:spTree>
      <p:nvGrpSpPr>
        <p:cNvPr id="1" name=""/>
        <p:cNvGrpSpPr/>
        <p:nvPr/>
      </p:nvGrpSpPr>
      <p:grpSpPr>
        <a:xfrm>
          <a:off x="0" y="0"/>
          <a:ext cx="0" cy="0"/>
          <a:chOff x="0" y="0"/>
          <a:chExt cx="0" cy="0"/>
        </a:xfrm>
      </p:grpSpPr>
      <p:sp>
        <p:nvSpPr>
          <p:cNvPr id="29" name="Title Text"/>
          <p:cNvSpPr txBox="1">
            <a:spLocks noGrp="1"/>
          </p:cNvSpPr>
          <p:nvPr>
            <p:ph type="title"/>
          </p:nvPr>
        </p:nvSpPr>
        <p:spPr>
          <a:prstGeom prst="rect">
            <a:avLst/>
          </a:prstGeom>
        </p:spPr>
        <p:txBody>
          <a:bodyPr/>
          <a:lstStyle/>
          <a:p>
            <a:r>
              <a:t>Title Text</a:t>
            </a:r>
          </a:p>
        </p:txBody>
      </p:sp>
      <p:sp>
        <p:nvSpPr>
          <p:cNvPr id="30" name="Body Level One…"/>
          <p:cNvSpPr txBox="1">
            <a:spLocks noGrp="1"/>
          </p:cNvSpPr>
          <p:nvPr>
            <p:ph type="body" idx="1"/>
          </p:nvPr>
        </p:nvSpPr>
        <p:spPr>
          <a:prstGeom prst="rect">
            <a:avLst/>
          </a:prstGeom>
        </p:spPr>
        <p:txBody>
          <a:bodyPr numCol="2" spcCol="1045210" anchor="t"/>
          <a:lstStyle>
            <a:lvl1pPr marL="1016000" indent="-698500">
              <a:defRPr sz="4200"/>
            </a:lvl1pPr>
            <a:lvl2pPr marL="1460500" indent="-698500">
              <a:defRPr sz="4200"/>
            </a:lvl2pPr>
            <a:lvl3pPr marL="1905000" indent="-698500">
              <a:defRPr sz="4200"/>
            </a:lvl3pPr>
            <a:lvl4pPr marL="2349500" indent="-698500">
              <a:defRPr sz="4200"/>
            </a:lvl4pPr>
            <a:lvl5pPr marL="2794000" indent="-698500">
              <a:defRPr sz="4200"/>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80125068"/>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xfrm>
            <a:off x="1739900" y="1778000"/>
            <a:ext cx="20904200" cy="10147300"/>
          </a:xfrm>
          <a:prstGeom prst="rect">
            <a:avLst/>
          </a:prstGeom>
        </p:spPr>
        <p:txBody>
          <a:bodyPr/>
          <a:lstStyle>
            <a:lvl1pPr>
              <a:spcBef>
                <a:spcPts val="7300"/>
              </a:spcBef>
            </a:lvl1pPr>
            <a:lvl2pPr>
              <a:spcBef>
                <a:spcPts val="7300"/>
              </a:spcBef>
            </a:lvl2pPr>
            <a:lvl3pPr>
              <a:spcBef>
                <a:spcPts val="7300"/>
              </a:spcBef>
            </a:lvl3pPr>
            <a:lvl4pPr>
              <a:spcBef>
                <a:spcPts val="7300"/>
              </a:spcBef>
            </a:lvl4pPr>
            <a:lvl5pPr>
              <a:spcBef>
                <a:spcPts val="7300"/>
              </a:spcBef>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4296755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6388100" y="2298700"/>
            <a:ext cx="11607800" cy="65278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9914937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6388100" y="2298700"/>
            <a:ext cx="11607800" cy="65278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15486998"/>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Image"/>
          <p:cNvSpPr>
            <a:spLocks noGrp="1"/>
          </p:cNvSpPr>
          <p:nvPr>
            <p:ph type="pic" sz="quarter" idx="13"/>
          </p:nvPr>
        </p:nvSpPr>
        <p:spPr>
          <a:xfrm>
            <a:off x="15557500" y="2540000"/>
            <a:ext cx="6464300" cy="862330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8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91954850"/>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15557500" y="2540000"/>
            <a:ext cx="6464300" cy="862330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9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59474583"/>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14478000" y="4127500"/>
            <a:ext cx="6083300" cy="81026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0253817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117" name="Title Text"/>
          <p:cNvSpPr txBox="1">
            <a:spLocks noGrp="1"/>
          </p:cNvSpPr>
          <p:nvPr>
            <p:ph type="title"/>
          </p:nvPr>
        </p:nvSpPr>
        <p:spPr>
          <a:prstGeom prst="rect">
            <a:avLst/>
          </a:prstGeom>
        </p:spPr>
        <p:txBody>
          <a:bodyPr/>
          <a:lstStyle/>
          <a:p>
            <a:r>
              <a:t>Title Text</a:t>
            </a:r>
          </a:p>
        </p:txBody>
      </p:sp>
      <p:sp>
        <p:nvSpPr>
          <p:cNvPr id="118"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59793346"/>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1_Title - Top">
    <p:spTree>
      <p:nvGrpSpPr>
        <p:cNvPr id="1" name=""/>
        <p:cNvGrpSpPr/>
        <p:nvPr/>
      </p:nvGrpSpPr>
      <p:grpSpPr>
        <a:xfrm>
          <a:off x="0" y="0"/>
          <a:ext cx="0" cy="0"/>
          <a:chOff x="0" y="0"/>
          <a:chExt cx="0" cy="0"/>
        </a:xfrm>
      </p:grpSpPr>
      <p:sp>
        <p:nvSpPr>
          <p:cNvPr id="185"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186" name="Slide Number"/>
          <p:cNvSpPr txBox="1">
            <a:spLocks noGrp="1"/>
          </p:cNvSpPr>
          <p:nvPr>
            <p:ph type="sldNum" sz="quarter" idx="2"/>
          </p:nvPr>
        </p:nvSpPr>
        <p:spPr>
          <a:xfrm>
            <a:off x="11982450" y="130937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535211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xfrm>
            <a:off x="1739900" y="1778000"/>
            <a:ext cx="20904200" cy="10147300"/>
          </a:xfrm>
          <a:prstGeom prst="rect">
            <a:avLst/>
          </a:prstGeom>
        </p:spPr>
        <p:txBody>
          <a:bodyPr/>
          <a:lstStyle>
            <a:lvl1pPr>
              <a:spcBef>
                <a:spcPts val="7300"/>
              </a:spcBef>
            </a:lvl1pPr>
            <a:lvl2pPr>
              <a:spcBef>
                <a:spcPts val="7300"/>
              </a:spcBef>
            </a:lvl2pPr>
            <a:lvl3pPr>
              <a:spcBef>
                <a:spcPts val="7300"/>
              </a:spcBef>
            </a:lvl3pPr>
            <a:lvl4pPr>
              <a:spcBef>
                <a:spcPts val="7300"/>
              </a:spcBef>
            </a:lvl4pPr>
            <a:lvl5pPr>
              <a:spcBef>
                <a:spcPts val="7300"/>
              </a:spcBef>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 Top copy">
    <p:spTree>
      <p:nvGrpSpPr>
        <p:cNvPr id="1" name=""/>
        <p:cNvGrpSpPr/>
        <p:nvPr/>
      </p:nvGrpSpPr>
      <p:grpSpPr>
        <a:xfrm>
          <a:off x="0" y="0"/>
          <a:ext cx="0" cy="0"/>
          <a:chOff x="0" y="0"/>
          <a:chExt cx="0" cy="0"/>
        </a:xfrm>
      </p:grpSpPr>
      <p:sp>
        <p:nvSpPr>
          <p:cNvPr id="193"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194" name="Slide Number"/>
          <p:cNvSpPr txBox="1">
            <a:spLocks noGrp="1"/>
          </p:cNvSpPr>
          <p:nvPr>
            <p:ph type="sldNum" sz="quarter" idx="2"/>
          </p:nvPr>
        </p:nvSpPr>
        <p:spPr>
          <a:xfrm>
            <a:off x="11982450" y="130937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18181286"/>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 Top copy 1">
    <p:spTree>
      <p:nvGrpSpPr>
        <p:cNvPr id="1" name=""/>
        <p:cNvGrpSpPr/>
        <p:nvPr/>
      </p:nvGrpSpPr>
      <p:grpSpPr>
        <a:xfrm>
          <a:off x="0" y="0"/>
          <a:ext cx="0" cy="0"/>
          <a:chOff x="0" y="0"/>
          <a:chExt cx="0" cy="0"/>
        </a:xfrm>
      </p:grpSpPr>
      <p:sp>
        <p:nvSpPr>
          <p:cNvPr id="201"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202" name="Slide Number"/>
          <p:cNvSpPr txBox="1">
            <a:spLocks noGrp="1"/>
          </p:cNvSpPr>
          <p:nvPr>
            <p:ph type="sldNum" sz="quarter" idx="2"/>
          </p:nvPr>
        </p:nvSpPr>
        <p:spPr>
          <a:xfrm>
            <a:off x="11982450" y="130937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9618019"/>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 Top copy 2">
    <p:spTree>
      <p:nvGrpSpPr>
        <p:cNvPr id="1" name=""/>
        <p:cNvGrpSpPr/>
        <p:nvPr/>
      </p:nvGrpSpPr>
      <p:grpSpPr>
        <a:xfrm>
          <a:off x="0" y="0"/>
          <a:ext cx="0" cy="0"/>
          <a:chOff x="0" y="0"/>
          <a:chExt cx="0" cy="0"/>
        </a:xfrm>
      </p:grpSpPr>
      <p:sp>
        <p:nvSpPr>
          <p:cNvPr id="218"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219" name="Slide Number"/>
          <p:cNvSpPr txBox="1">
            <a:spLocks noGrp="1"/>
          </p:cNvSpPr>
          <p:nvPr>
            <p:ph type="sldNum" sz="quarter" idx="2"/>
          </p:nvPr>
        </p:nvSpPr>
        <p:spPr>
          <a:xfrm>
            <a:off x="11985625" y="130937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99147742"/>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Blank copy">
    <p:spTree>
      <p:nvGrpSpPr>
        <p:cNvPr id="1" name=""/>
        <p:cNvGrpSpPr/>
        <p:nvPr/>
      </p:nvGrpSpPr>
      <p:grpSpPr>
        <a:xfrm>
          <a:off x="0" y="0"/>
          <a:ext cx="0" cy="0"/>
          <a:chOff x="0" y="0"/>
          <a:chExt cx="0" cy="0"/>
        </a:xfrm>
      </p:grpSpPr>
      <p:sp>
        <p:nvSpPr>
          <p:cNvPr id="169" name="Slide Number"/>
          <p:cNvSpPr txBox="1">
            <a:spLocks noGrp="1"/>
          </p:cNvSpPr>
          <p:nvPr>
            <p:ph type="sldNum" sz="quarter" idx="2"/>
          </p:nvPr>
        </p:nvSpPr>
        <p:spPr>
          <a:xfrm>
            <a:off x="23698200" y="130683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2075154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
            <p:custDataLst>
              <p:tags r:id="rId1"/>
            </p:custDataLst>
          </p:nvPr>
        </p:nvSpPr>
        <p:spPr>
          <a:xfrm>
            <a:off x="1219200" y="3352800"/>
            <a:ext cx="21945600" cy="9144000"/>
          </a:xfrm>
        </p:spPr>
        <p:txBody>
          <a:bodyPr>
            <a:normAutofit/>
          </a:bodyPr>
          <a:lstStyle>
            <a:lvl1pPr>
              <a:defRPr sz="5600"/>
            </a:lvl1pPr>
            <a:lvl2pPr>
              <a:defRPr sz="4800"/>
            </a:lvl2pPr>
            <a:lvl3pPr>
              <a:defRPr sz="4000"/>
            </a:lvl3pPr>
            <a:lvl4pPr>
              <a:defRPr sz="3600"/>
            </a:lvl4pPr>
            <a:lvl5pPr>
              <a:defRPr sz="3200"/>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15" name="Straight Connector 14"/>
          <p:cNvSpPr>
            <a:spLocks noChangeShapeType="1"/>
          </p:cNvSpPr>
          <p:nvPr>
            <p:custDataLst>
              <p:tags r:id="rId2"/>
            </p:custDataLst>
          </p:nvPr>
        </p:nvSpPr>
        <p:spPr bwMode="auto">
          <a:xfrm>
            <a:off x="1219200" y="12649200"/>
            <a:ext cx="21945600" cy="0"/>
          </a:xfrm>
          <a:prstGeom prst="line">
            <a:avLst/>
          </a:prstGeom>
          <a:noFill/>
          <a:ln w="9525" cap="flat" cmpd="sng" algn="ctr">
            <a:solidFill>
              <a:schemeClr val="accent2"/>
            </a:solidFill>
            <a:prstDash val="solid"/>
            <a:round/>
            <a:headEnd type="none" w="med" len="med"/>
            <a:tailEnd type="none" w="med" len="med"/>
          </a:ln>
          <a:effectLst/>
        </p:spPr>
        <p:txBody>
          <a:bodyPr vert="horz" wrap="square" lIns="182880" tIns="91440" rIns="182880" bIns="91440" anchor="t" compatLnSpc="1"/>
          <a:lstStyle/>
          <a:p>
            <a:endParaRPr kumimoji="0" lang="en-US" sz="11200"/>
          </a:p>
        </p:txBody>
      </p:sp>
      <p:sp>
        <p:nvSpPr>
          <p:cNvPr id="16" name="Footer Placeholder 5"/>
          <p:cNvSpPr>
            <a:spLocks noGrp="1"/>
          </p:cNvSpPr>
          <p:nvPr>
            <p:ph type="ftr" sz="quarter" idx="3"/>
            <p:custDataLst>
              <p:tags r:id="rId3"/>
            </p:custDataLst>
          </p:nvPr>
        </p:nvSpPr>
        <p:spPr>
          <a:xfrm>
            <a:off x="5689600" y="12801601"/>
            <a:ext cx="14020800" cy="642622"/>
          </a:xfrm>
          <a:prstGeom prst="rect">
            <a:avLst/>
          </a:prstGeom>
          <a:noFill/>
        </p:spPr>
        <p:txBody>
          <a:bodyPr/>
          <a:lstStyle>
            <a:lvl1pPr algn="l">
              <a:defRPr sz="2800">
                <a:solidFill>
                  <a:schemeClr val="tx1"/>
                </a:solidFill>
              </a:defRPr>
            </a:lvl1pPr>
          </a:lstStyle>
          <a:p>
            <a:r>
              <a:rPr lang="en-US" dirty="0"/>
              <a:t>Introduction</a:t>
            </a:r>
          </a:p>
        </p:txBody>
      </p:sp>
      <p:sp>
        <p:nvSpPr>
          <p:cNvPr id="11" name="Title 10"/>
          <p:cNvSpPr>
            <a:spLocks noGrp="1"/>
          </p:cNvSpPr>
          <p:nvPr>
            <p:ph type="title"/>
            <p:custDataLst>
              <p:tags r:id="rId4"/>
            </p:custDataLst>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654151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6388100" y="2298700"/>
            <a:ext cx="11607800" cy="65278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71"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6388100" y="2298700"/>
            <a:ext cx="11607800" cy="65278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8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Image"/>
          <p:cNvSpPr>
            <a:spLocks noGrp="1"/>
          </p:cNvSpPr>
          <p:nvPr>
            <p:ph type="pic" sz="quarter" idx="13"/>
          </p:nvPr>
        </p:nvSpPr>
        <p:spPr>
          <a:xfrm>
            <a:off x="15557500" y="2540000"/>
            <a:ext cx="6464300" cy="862330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8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15557500" y="2540000"/>
            <a:ext cx="6464300" cy="862330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9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14478000" y="4127500"/>
            <a:ext cx="6083300" cy="81026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26" name="Title Text"/>
          <p:cNvSpPr txBox="1">
            <a:spLocks noGrp="1"/>
          </p:cNvSpPr>
          <p:nvPr>
            <p:ph type="title"/>
          </p:nvPr>
        </p:nvSpPr>
        <p:spPr>
          <a:prstGeom prst="rect">
            <a:avLst/>
          </a:prstGeom>
        </p:spPr>
        <p:txBody>
          <a:bodyPr/>
          <a:lstStyle/>
          <a:p>
            <a:r>
              <a:t>Title Text</a:t>
            </a:r>
          </a:p>
        </p:txBody>
      </p:sp>
      <p:sp>
        <p:nvSpPr>
          <p:cNvPr id="127" name="Body Level One…"/>
          <p:cNvSpPr txBox="1">
            <a:spLocks noGrp="1"/>
          </p:cNvSpPr>
          <p:nvPr>
            <p:ph type="body" sz="half" idx="1"/>
          </p:nvPr>
        </p:nvSpPr>
        <p:spPr>
          <a:xfrm>
            <a:off x="13284200" y="3898900"/>
            <a:ext cx="93599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3" name="Title Text"/>
          <p:cNvSpPr txBox="1">
            <a:spLocks noGrp="1"/>
          </p:cNvSpPr>
          <p:nvPr>
            <p:ph type="title"/>
          </p:nvPr>
        </p:nvSpPr>
        <p:spPr>
          <a:xfrm>
            <a:off x="2489200" y="355600"/>
            <a:ext cx="19405600" cy="3441700"/>
          </a:xfrm>
          <a:prstGeom prst="rect">
            <a:avLst/>
          </a:prstGeom>
        </p:spPr>
        <p:txBody>
          <a:bodyPr/>
          <a:lstStyle/>
          <a:p>
            <a:r>
              <a:t>Title Text</a:t>
            </a: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66575256"/>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6" Type="http://schemas.openxmlformats.org/officeDocument/2006/relationships/theme" Target="../theme/theme2.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39900" y="355600"/>
            <a:ext cx="20904200" cy="3441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r>
              <a:t>Title Text</a:t>
            </a:r>
          </a:p>
        </p:txBody>
      </p:sp>
      <p:sp>
        <p:nvSpPr>
          <p:cNvPr id="3" name="Body Level One…"/>
          <p:cNvSpPr txBox="1">
            <a:spLocks noGrp="1"/>
          </p:cNvSpPr>
          <p:nvPr>
            <p:ph type="body" idx="1"/>
          </p:nvPr>
        </p:nvSpPr>
        <p:spPr>
          <a:xfrm>
            <a:off x="1739900" y="3898900"/>
            <a:ext cx="20904200" cy="8547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23698200" y="13068300"/>
            <a:ext cx="419100" cy="457200"/>
          </a:xfrm>
          <a:prstGeom prst="rect">
            <a:avLst/>
          </a:prstGeom>
          <a:ln w="12700">
            <a:miter lim="400000"/>
          </a:ln>
        </p:spPr>
        <p:txBody>
          <a:bodyPr wrap="none" lIns="50800" tIns="50800" rIns="50800" bIns="50800" anchor="b">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2" r:id="rId2"/>
    <p:sldLayoutId id="2147483656" r:id="rId3"/>
    <p:sldLayoutId id="2147483657" r:id="rId4"/>
    <p:sldLayoutId id="2147483658" r:id="rId5"/>
    <p:sldLayoutId id="2147483659" r:id="rId6"/>
    <p:sldLayoutId id="2147483660" r:id="rId7"/>
    <p:sldLayoutId id="2147483662" r:id="rId8"/>
    <p:sldLayoutId id="2147483910" r:id="rId9"/>
  </p:sldLayoutIdLst>
  <p:transition spd="med"/>
  <p:txStyles>
    <p:title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p:titleStyle>
    <p:body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1pPr>
      <a:lvl2pPr marL="0" marR="0" indent="3429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2pPr>
      <a:lvl3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3pPr>
      <a:lvl4pPr marL="0" marR="0" indent="10287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4pPr>
      <a:lvl5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5pPr>
      <a:lvl6pPr marL="0" marR="0" indent="17145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6pPr>
      <a:lvl7pPr marL="0" marR="0" indent="2057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7pPr>
      <a:lvl8pPr marL="0" marR="0" indent="24003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8pPr>
      <a:lvl9pPr marL="0" marR="0" indent="2743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39900" y="355600"/>
            <a:ext cx="20904200" cy="34417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p>
            <a:r>
              <a:t>Title Text</a:t>
            </a:r>
          </a:p>
        </p:txBody>
      </p:sp>
      <p:sp>
        <p:nvSpPr>
          <p:cNvPr id="3" name="Body Level One…"/>
          <p:cNvSpPr txBox="1">
            <a:spLocks noGrp="1"/>
          </p:cNvSpPr>
          <p:nvPr>
            <p:ph type="body" idx="1"/>
          </p:nvPr>
        </p:nvSpPr>
        <p:spPr>
          <a:xfrm>
            <a:off x="1739900" y="3898900"/>
            <a:ext cx="20904200" cy="85471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69750" y="13093700"/>
            <a:ext cx="419100" cy="457200"/>
          </a:xfrm>
          <a:prstGeom prst="rect">
            <a:avLst/>
          </a:prstGeom>
          <a:ln w="12700">
            <a:miter lim="400000"/>
          </a:ln>
        </p:spPr>
        <p:txBody>
          <a:bodyPr wrap="none" lIns="50800" tIns="50800" rIns="50800" bIns="50800" anchor="b">
            <a:spAutoFit/>
          </a:bodyPr>
          <a:lstStyle>
            <a:lvl1pPr>
              <a:defRPr sz="2400"/>
            </a:lvl1pPr>
          </a:lstStyle>
          <a:p>
            <a:fld id="{86CB4B4D-7CA3-9044-876B-883B54F8677D}" type="slidenum">
              <a:t>‹#›</a:t>
            </a:fld>
            <a:endParaRPr/>
          </a:p>
        </p:txBody>
      </p:sp>
    </p:spTree>
    <p:extLst>
      <p:ext uri="{BB962C8B-B14F-4D97-AF65-F5344CB8AC3E}">
        <p14:creationId xmlns:p14="http://schemas.microsoft.com/office/powerpoint/2010/main" val="1203966887"/>
      </p:ext>
    </p:extLst>
  </p:cSld>
  <p:clrMap bg1="lt1" tx1="dk1" bg2="lt2" tx2="dk2" accent1="accent1" accent2="accent2" accent3="accent3" accent4="accent4" accent5="accent5" accent6="accent6" hlink="hlink" folHlink="folHlink"/>
  <p:sldLayoutIdLst>
    <p:sldLayoutId id="2147483873" r:id="rId1"/>
    <p:sldLayoutId id="2147483875" r:id="rId2"/>
    <p:sldLayoutId id="2147483876" r:id="rId3"/>
    <p:sldLayoutId id="2147483880" r:id="rId4"/>
    <p:sldLayoutId id="2147483881" r:id="rId5"/>
    <p:sldLayoutId id="2147483882" r:id="rId6"/>
    <p:sldLayoutId id="2147483883" r:id="rId7"/>
    <p:sldLayoutId id="2147483884" r:id="rId8"/>
    <p:sldLayoutId id="2147483885" r:id="rId9"/>
    <p:sldLayoutId id="2147483890" r:id="rId10"/>
    <p:sldLayoutId id="2147483891" r:id="rId11"/>
    <p:sldLayoutId id="2147483892" r:id="rId12"/>
    <p:sldLayoutId id="2147483894" r:id="rId13"/>
    <p:sldLayoutId id="2147483911" r:id="rId14"/>
    <p:sldLayoutId id="2147483912" r:id="rId15"/>
  </p:sldLayoutIdLst>
  <p:transition spd="med"/>
  <p:txStyles>
    <p:title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1pPr>
      <a:lvl2pPr marL="0" marR="0" indent="228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2pPr>
      <a:lvl3pPr marL="0" marR="0" indent="457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3pPr>
      <a:lvl4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4pPr>
      <a:lvl5pPr marL="0" marR="0" indent="914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5pPr>
      <a:lvl6pPr marL="0" marR="0" indent="11430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6pPr>
      <a:lvl7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7pPr>
      <a:lvl8pPr marL="0" marR="0" indent="1600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8pPr>
      <a:lvl9pPr marL="0" marR="0" indent="1828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9pPr>
    </p:titleStyle>
    <p:body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tif"/><Relationship Id="rId13" Type="http://schemas.openxmlformats.org/officeDocument/2006/relationships/image" Target="../media/image13.tif"/><Relationship Id="rId3" Type="http://schemas.openxmlformats.org/officeDocument/2006/relationships/image" Target="../media/image3.tif"/><Relationship Id="rId7" Type="http://schemas.openxmlformats.org/officeDocument/2006/relationships/image" Target="../media/image7.tif"/><Relationship Id="rId12" Type="http://schemas.openxmlformats.org/officeDocument/2006/relationships/image" Target="../media/image12.t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tif"/><Relationship Id="rId11" Type="http://schemas.openxmlformats.org/officeDocument/2006/relationships/image" Target="../media/image11.tif"/><Relationship Id="rId5" Type="http://schemas.openxmlformats.org/officeDocument/2006/relationships/image" Target="../media/image5.tif"/><Relationship Id="rId10" Type="http://schemas.openxmlformats.org/officeDocument/2006/relationships/image" Target="../media/image10.tif"/><Relationship Id="rId4" Type="http://schemas.openxmlformats.org/officeDocument/2006/relationships/image" Target="../media/image4.tif"/><Relationship Id="rId9" Type="http://schemas.openxmlformats.org/officeDocument/2006/relationships/image" Target="../media/image9.tif"/></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19.jpe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5.png"/><Relationship Id="rId7" Type="http://schemas.openxmlformats.org/officeDocument/2006/relationships/image" Target="../media/image27.sv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30.png"/></Relationships>
</file>

<file path=ppt/slides/_rels/slide21.xml.rels><?xml version="1.0" encoding="UTF-8" standalone="yes"?>
<Relationships xmlns="http://schemas.openxmlformats.org/package/2006/relationships"><Relationship Id="rId3" Type="http://schemas.microsoft.com/office/2014/relationships/chartEx" Target="../charts/chartEx2.xml"/><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230.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sv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36.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37.png"/><Relationship Id="rId4"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hyperlink" Target="https://ieeexplore.ieee.org/stamp/stamp.jsp?arnumber=7539638" TargetMode="External"/><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24.xml"/><Relationship Id="rId4" Type="http://schemas.openxmlformats.org/officeDocument/2006/relationships/image" Target="../media/image44.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Lecture 1: Introduction and Course Overview"/>
          <p:cNvSpPr txBox="1">
            <a:spLocks noGrp="1"/>
          </p:cNvSpPr>
          <p:nvPr>
            <p:ph type="ctrTitle"/>
          </p:nvPr>
        </p:nvSpPr>
        <p:spPr>
          <a:prstGeom prst="rect">
            <a:avLst/>
          </a:prstGeom>
        </p:spPr>
        <p:txBody>
          <a:bodyPr/>
          <a:lstStyle/>
          <a:p>
            <a:r>
              <a:rPr dirty="0"/>
              <a:t>Lecture </a:t>
            </a:r>
            <a:r>
              <a:rPr lang="en-US" dirty="0"/>
              <a:t>13</a:t>
            </a:r>
            <a:r>
              <a:rPr dirty="0"/>
              <a:t>: </a:t>
            </a:r>
            <a:r>
              <a:rPr lang="en-US" dirty="0"/>
              <a:t>Validation and Evaluation</a:t>
            </a:r>
            <a:endParaRPr dirty="0"/>
          </a:p>
        </p:txBody>
      </p:sp>
      <p:sp>
        <p:nvSpPr>
          <p:cNvPr id="138" name="DS4200 Information Presentation &amp; Visualization…"/>
          <p:cNvSpPr txBox="1">
            <a:spLocks noGrp="1"/>
          </p:cNvSpPr>
          <p:nvPr>
            <p:ph type="subTitle" sz="half" idx="1"/>
          </p:nvPr>
        </p:nvSpPr>
        <p:spPr>
          <a:xfrm>
            <a:off x="1739900" y="7886700"/>
            <a:ext cx="20904200" cy="3289300"/>
          </a:xfrm>
          <a:prstGeom prst="rect">
            <a:avLst/>
          </a:prstGeom>
        </p:spPr>
        <p:txBody>
          <a:bodyPr/>
          <a:lstStyle/>
          <a:p>
            <a:pPr>
              <a:defRPr cap="small"/>
            </a:pPr>
            <a:r>
              <a:rPr lang="en-US" dirty="0"/>
              <a:t>DS 4200</a:t>
            </a:r>
          </a:p>
          <a:p>
            <a:pPr>
              <a:defRPr cap="small"/>
            </a:pPr>
            <a:r>
              <a:rPr lang="en-US" dirty="0"/>
              <a:t>Spring 2023</a:t>
            </a:r>
            <a:endParaRPr dirty="0"/>
          </a:p>
          <a:p>
            <a:pPr>
              <a:spcBef>
                <a:spcPts val="600"/>
              </a:spcBef>
              <a:defRPr i="1"/>
            </a:pPr>
            <a:r>
              <a:rPr dirty="0"/>
              <a:t>Prof. </a:t>
            </a:r>
            <a:r>
              <a:rPr lang="en-US" dirty="0"/>
              <a:t>Ab </a:t>
            </a:r>
            <a:r>
              <a:rPr lang="en-US" dirty="0" err="1"/>
              <a:t>Mosca</a:t>
            </a:r>
            <a:r>
              <a:rPr lang="en-US" dirty="0"/>
              <a:t> (they/them) </a:t>
            </a:r>
            <a:endParaRPr dirty="0"/>
          </a:p>
          <a:p>
            <a:pPr>
              <a:defRPr sz="4000" i="1" cap="small"/>
            </a:pPr>
            <a:r>
              <a:rPr dirty="0"/>
              <a:t>Northeastern University</a:t>
            </a:r>
          </a:p>
        </p:txBody>
      </p:sp>
      <p:sp>
        <p:nvSpPr>
          <p:cNvPr id="13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grpSp>
        <p:nvGrpSpPr>
          <p:cNvPr id="145" name="Group"/>
          <p:cNvGrpSpPr/>
          <p:nvPr/>
        </p:nvGrpSpPr>
        <p:grpSpPr>
          <a:xfrm>
            <a:off x="-101600" y="25213"/>
            <a:ext cx="3022952" cy="13627105"/>
            <a:chOff x="0" y="0"/>
            <a:chExt cx="3022951" cy="13627103"/>
          </a:xfrm>
        </p:grpSpPr>
        <p:pic>
          <p:nvPicPr>
            <p:cNvPr id="140" name="droppedImage.tiff" descr="droppedImage.tiff"/>
            <p:cNvPicPr>
              <a:picLocks noChangeAspect="1"/>
            </p:cNvPicPr>
            <p:nvPr/>
          </p:nvPicPr>
          <p:blipFill>
            <a:blip r:embed="rId3"/>
            <a:stretch>
              <a:fillRect/>
            </a:stretch>
          </p:blipFill>
          <p:spPr>
            <a:xfrm>
              <a:off x="0" y="0"/>
              <a:ext cx="3022951" cy="3022951"/>
            </a:xfrm>
            <a:prstGeom prst="rect">
              <a:avLst/>
            </a:prstGeom>
            <a:ln w="12700" cap="flat">
              <a:noFill/>
              <a:miter lim="400000"/>
            </a:ln>
            <a:effectLst>
              <a:outerShdw blurRad="215900" dist="63500" dir="2520000" rotWithShape="0">
                <a:srgbClr val="5E5E5E">
                  <a:alpha val="50000"/>
                </a:srgbClr>
              </a:outerShdw>
            </a:effectLst>
          </p:spPr>
        </p:pic>
        <p:pic>
          <p:nvPicPr>
            <p:cNvPr id="141" name="droppedImage.tiff" descr="droppedImage.tiff"/>
            <p:cNvPicPr>
              <a:picLocks noChangeAspect="1"/>
            </p:cNvPicPr>
            <p:nvPr/>
          </p:nvPicPr>
          <p:blipFill>
            <a:blip r:embed="rId4"/>
            <a:stretch>
              <a:fillRect/>
            </a:stretch>
          </p:blipFill>
          <p:spPr>
            <a:xfrm>
              <a:off x="0" y="3059224"/>
              <a:ext cx="3022951" cy="2176799"/>
            </a:xfrm>
            <a:prstGeom prst="rect">
              <a:avLst/>
            </a:prstGeom>
            <a:ln w="12700" cap="flat">
              <a:noFill/>
              <a:miter lim="400000"/>
            </a:ln>
            <a:effectLst>
              <a:outerShdw blurRad="215900" dist="63500" dir="2520000" rotWithShape="0">
                <a:srgbClr val="5E5E5E">
                  <a:alpha val="50000"/>
                </a:srgbClr>
              </a:outerShdw>
            </a:effectLst>
          </p:spPr>
        </p:pic>
        <p:pic>
          <p:nvPicPr>
            <p:cNvPr id="142" name="droppedImage.tiff" descr="droppedImage.tiff"/>
            <p:cNvPicPr>
              <a:picLocks noChangeAspect="1"/>
            </p:cNvPicPr>
            <p:nvPr/>
          </p:nvPicPr>
          <p:blipFill>
            <a:blip r:embed="rId5"/>
            <a:stretch>
              <a:fillRect/>
            </a:stretch>
          </p:blipFill>
          <p:spPr>
            <a:xfrm>
              <a:off x="0" y="5271416"/>
              <a:ext cx="3022951" cy="2362021"/>
            </a:xfrm>
            <a:prstGeom prst="rect">
              <a:avLst/>
            </a:prstGeom>
            <a:ln w="12700" cap="flat">
              <a:noFill/>
              <a:miter lim="400000"/>
            </a:ln>
            <a:effectLst>
              <a:outerShdw blurRad="215900" dist="63500" dir="2520000" rotWithShape="0">
                <a:srgbClr val="5E5E5E">
                  <a:alpha val="50000"/>
                </a:srgbClr>
              </a:outerShdw>
            </a:effectLst>
          </p:spPr>
        </p:pic>
        <p:pic>
          <p:nvPicPr>
            <p:cNvPr id="143" name="droppedImage.tiff" descr="droppedImage.tiff"/>
            <p:cNvPicPr>
              <a:picLocks noChangeAspect="1"/>
            </p:cNvPicPr>
            <p:nvPr/>
          </p:nvPicPr>
          <p:blipFill>
            <a:blip r:embed="rId6"/>
            <a:stretch>
              <a:fillRect/>
            </a:stretch>
          </p:blipFill>
          <p:spPr>
            <a:xfrm>
              <a:off x="0" y="7666198"/>
              <a:ext cx="3022950" cy="3010859"/>
            </a:xfrm>
            <a:prstGeom prst="rect">
              <a:avLst/>
            </a:prstGeom>
            <a:ln w="12700" cap="flat">
              <a:noFill/>
              <a:miter lim="400000"/>
            </a:ln>
            <a:effectLst>
              <a:outerShdw blurRad="215900" dist="63500" dir="2520000" rotWithShape="0">
                <a:srgbClr val="5E5E5E">
                  <a:alpha val="50000"/>
                </a:srgbClr>
              </a:outerShdw>
            </a:effectLst>
          </p:spPr>
        </p:pic>
        <p:pic>
          <p:nvPicPr>
            <p:cNvPr id="144" name="droppedImage.tiff" descr="droppedImage.tiff"/>
            <p:cNvPicPr>
              <a:picLocks noChangeAspect="1"/>
            </p:cNvPicPr>
            <p:nvPr/>
          </p:nvPicPr>
          <p:blipFill>
            <a:blip r:embed="rId7"/>
            <a:stretch>
              <a:fillRect/>
            </a:stretch>
          </p:blipFill>
          <p:spPr>
            <a:xfrm>
              <a:off x="0" y="10713332"/>
              <a:ext cx="3022952" cy="2913772"/>
            </a:xfrm>
            <a:prstGeom prst="rect">
              <a:avLst/>
            </a:prstGeom>
            <a:ln w="12700" cap="flat">
              <a:noFill/>
              <a:miter lim="400000"/>
            </a:ln>
            <a:effectLst>
              <a:outerShdw blurRad="215900" dist="63500" dir="2520000" rotWithShape="0">
                <a:srgbClr val="5E5E5E">
                  <a:alpha val="50000"/>
                </a:srgbClr>
              </a:outerShdw>
            </a:effectLst>
          </p:spPr>
        </p:pic>
      </p:grpSp>
      <p:grpSp>
        <p:nvGrpSpPr>
          <p:cNvPr id="152" name="Group"/>
          <p:cNvGrpSpPr/>
          <p:nvPr/>
        </p:nvGrpSpPr>
        <p:grpSpPr>
          <a:xfrm>
            <a:off x="21471250" y="30484"/>
            <a:ext cx="2793870" cy="13627101"/>
            <a:chOff x="0" y="0"/>
            <a:chExt cx="2793869" cy="13627100"/>
          </a:xfrm>
        </p:grpSpPr>
        <p:pic>
          <p:nvPicPr>
            <p:cNvPr id="146" name="droppedImage.tiff" descr="droppedImage.tiff"/>
            <p:cNvPicPr>
              <a:picLocks noChangeAspect="1"/>
            </p:cNvPicPr>
            <p:nvPr/>
          </p:nvPicPr>
          <p:blipFill>
            <a:blip r:embed="rId8"/>
            <a:stretch>
              <a:fillRect/>
            </a:stretch>
          </p:blipFill>
          <p:spPr>
            <a:xfrm>
              <a:off x="1782" y="0"/>
              <a:ext cx="2788860" cy="1928528"/>
            </a:xfrm>
            <a:prstGeom prst="rect">
              <a:avLst/>
            </a:prstGeom>
            <a:ln w="12700" cap="flat">
              <a:noFill/>
              <a:miter lim="400000"/>
            </a:ln>
            <a:effectLst>
              <a:outerShdw blurRad="215900" dist="63500" dir="7140000" rotWithShape="0">
                <a:srgbClr val="5E5E5E">
                  <a:alpha val="50000"/>
                </a:srgbClr>
              </a:outerShdw>
            </a:effectLst>
          </p:spPr>
        </p:pic>
        <p:pic>
          <p:nvPicPr>
            <p:cNvPr id="147" name="droppedImage.tiff" descr="droppedImage.tiff"/>
            <p:cNvPicPr>
              <a:picLocks noChangeAspect="1"/>
            </p:cNvPicPr>
            <p:nvPr/>
          </p:nvPicPr>
          <p:blipFill>
            <a:blip r:embed="rId9"/>
            <a:stretch>
              <a:fillRect/>
            </a:stretch>
          </p:blipFill>
          <p:spPr>
            <a:xfrm>
              <a:off x="0" y="1954270"/>
              <a:ext cx="2788859" cy="2211369"/>
            </a:xfrm>
            <a:prstGeom prst="rect">
              <a:avLst/>
            </a:prstGeom>
            <a:ln w="12700" cap="flat">
              <a:noFill/>
              <a:miter lim="400000"/>
            </a:ln>
            <a:effectLst>
              <a:outerShdw blurRad="215900" dist="63500" dir="7140000" rotWithShape="0">
                <a:srgbClr val="5E5E5E">
                  <a:alpha val="50000"/>
                </a:srgbClr>
              </a:outerShdw>
            </a:effectLst>
          </p:spPr>
        </p:pic>
        <p:pic>
          <p:nvPicPr>
            <p:cNvPr id="148" name="droppedImage.tiff" descr="droppedImage.tiff"/>
            <p:cNvPicPr>
              <a:picLocks noChangeAspect="1"/>
            </p:cNvPicPr>
            <p:nvPr/>
          </p:nvPicPr>
          <p:blipFill>
            <a:blip r:embed="rId10"/>
            <a:stretch>
              <a:fillRect/>
            </a:stretch>
          </p:blipFill>
          <p:spPr>
            <a:xfrm>
              <a:off x="5010" y="4186023"/>
              <a:ext cx="2788860" cy="1850365"/>
            </a:xfrm>
            <a:prstGeom prst="rect">
              <a:avLst/>
            </a:prstGeom>
            <a:ln w="12700" cap="flat">
              <a:noFill/>
              <a:miter lim="400000"/>
            </a:ln>
            <a:effectLst>
              <a:outerShdw blurRad="215900" dist="63500" dir="7140000" rotWithShape="0">
                <a:srgbClr val="5E5E5E">
                  <a:alpha val="50000"/>
                </a:srgbClr>
              </a:outerShdw>
            </a:effectLst>
          </p:spPr>
        </p:pic>
        <p:pic>
          <p:nvPicPr>
            <p:cNvPr id="149" name="droppedImage.tiff" descr="droppedImage.tiff"/>
            <p:cNvPicPr>
              <a:picLocks noChangeAspect="1"/>
            </p:cNvPicPr>
            <p:nvPr/>
          </p:nvPicPr>
          <p:blipFill>
            <a:blip r:embed="rId11"/>
            <a:stretch>
              <a:fillRect/>
            </a:stretch>
          </p:blipFill>
          <p:spPr>
            <a:xfrm>
              <a:off x="3908" y="6064089"/>
              <a:ext cx="2788859" cy="2282425"/>
            </a:xfrm>
            <a:prstGeom prst="rect">
              <a:avLst/>
            </a:prstGeom>
            <a:ln w="12700" cap="flat">
              <a:noFill/>
              <a:miter lim="400000"/>
            </a:ln>
            <a:effectLst>
              <a:outerShdw blurRad="215900" dist="63500" dir="7140000" rotWithShape="0">
                <a:srgbClr val="5E5E5E">
                  <a:alpha val="50000"/>
                </a:srgbClr>
              </a:outerShdw>
            </a:effectLst>
          </p:spPr>
        </p:pic>
        <p:pic>
          <p:nvPicPr>
            <p:cNvPr id="150" name="droppedImage.tiff" descr="droppedImage.tiff"/>
            <p:cNvPicPr>
              <a:picLocks noChangeAspect="1"/>
            </p:cNvPicPr>
            <p:nvPr/>
          </p:nvPicPr>
          <p:blipFill>
            <a:blip r:embed="rId12"/>
            <a:stretch>
              <a:fillRect/>
            </a:stretch>
          </p:blipFill>
          <p:spPr>
            <a:xfrm>
              <a:off x="3908" y="8373264"/>
              <a:ext cx="2788859" cy="2553087"/>
            </a:xfrm>
            <a:prstGeom prst="rect">
              <a:avLst/>
            </a:prstGeom>
            <a:ln w="12700" cap="flat">
              <a:noFill/>
              <a:miter lim="400000"/>
            </a:ln>
            <a:effectLst>
              <a:outerShdw blurRad="215900" dist="63500" dir="7140000" rotWithShape="0">
                <a:srgbClr val="5E5E5E">
                  <a:alpha val="50000"/>
                </a:srgbClr>
              </a:outerShdw>
            </a:effectLst>
          </p:spPr>
        </p:pic>
        <p:pic>
          <p:nvPicPr>
            <p:cNvPr id="151" name="droppedImage.tiff" descr="droppedImage.tiff"/>
            <p:cNvPicPr>
              <a:picLocks noChangeAspect="1"/>
            </p:cNvPicPr>
            <p:nvPr/>
          </p:nvPicPr>
          <p:blipFill>
            <a:blip r:embed="rId13"/>
            <a:stretch>
              <a:fillRect/>
            </a:stretch>
          </p:blipFill>
          <p:spPr>
            <a:xfrm>
              <a:off x="3908" y="10950169"/>
              <a:ext cx="2788859" cy="2676932"/>
            </a:xfrm>
            <a:prstGeom prst="rect">
              <a:avLst/>
            </a:prstGeom>
            <a:ln w="12700" cap="flat">
              <a:noFill/>
              <a:miter lim="400000"/>
            </a:ln>
            <a:effectLst>
              <a:outerShdw blurRad="215900" dist="63500" dir="7140000" rotWithShape="0">
                <a:srgbClr val="5E5E5E">
                  <a:alpha val="50000"/>
                </a:srgbClr>
              </a:outerShdw>
            </a:effectLst>
          </p:spPr>
        </p:pic>
      </p:grpSp>
      <p:sp>
        <p:nvSpPr>
          <p:cNvPr id="153" name="Slide inspiration from Krzysztof Gajos, Hanspeter Pfister, Miriah Meyer &amp; Jonathan Schwabish"/>
          <p:cNvSpPr/>
          <p:nvPr/>
        </p:nvSpPr>
        <p:spPr>
          <a:xfrm>
            <a:off x="3059286" y="12741475"/>
            <a:ext cx="18249901"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i="1"/>
            </a:lvl1pPr>
          </a:lstStyle>
          <a:p>
            <a:r>
              <a:rPr dirty="0"/>
              <a:t>Slide</a:t>
            </a:r>
            <a:r>
              <a:rPr lang="en-US" dirty="0"/>
              <a:t>s and</a:t>
            </a:r>
            <a:r>
              <a:rPr dirty="0"/>
              <a:t> inspiration from </a:t>
            </a:r>
            <a:r>
              <a:rPr lang="en-US" dirty="0"/>
              <a:t>Cody Dunne, Michelle Borkin, Remco Chang, Dylan Cashman, </a:t>
            </a:r>
            <a:r>
              <a:rPr dirty="0"/>
              <a:t>Krzysztof </a:t>
            </a:r>
            <a:r>
              <a:rPr dirty="0" err="1"/>
              <a:t>Gajos</a:t>
            </a:r>
            <a:r>
              <a:rPr dirty="0"/>
              <a:t>, Hanspeter Pfister,</a:t>
            </a:r>
            <a:endParaRPr lang="en-US" dirty="0"/>
          </a:p>
          <a:p>
            <a:r>
              <a:rPr dirty="0"/>
              <a:t> Miriah Meyer</a:t>
            </a:r>
            <a:r>
              <a:rPr lang="en-US" dirty="0"/>
              <a:t>, </a:t>
            </a:r>
            <a:r>
              <a:rPr dirty="0"/>
              <a:t>Jonathan </a:t>
            </a:r>
            <a:r>
              <a:rPr dirty="0" err="1"/>
              <a:t>Schwabish</a:t>
            </a:r>
            <a:r>
              <a:rPr lang="en-US" dirty="0"/>
              <a:t>, and David Sprague</a:t>
            </a: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err="1">
                <a:solidFill>
                  <a:schemeClr val="bg1"/>
                </a:solidFill>
              </a:rPr>
              <a:t>Munzner’s</a:t>
            </a:r>
            <a:r>
              <a:rPr lang="en-US" dirty="0">
                <a:solidFill>
                  <a:schemeClr val="bg1"/>
                </a:solidFill>
              </a:rPr>
              <a:t> Nested Model</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22" name="Text Placeholder 2">
            <a:extLst>
              <a:ext uri="{FF2B5EF4-FFF2-40B4-BE49-F238E27FC236}">
                <a16:creationId xmlns:a16="http://schemas.microsoft.com/office/drawing/2014/main" id="{7F2A6305-4ECC-0A4D-9A94-0B46A92E69DD}"/>
              </a:ext>
            </a:extLst>
          </p:cNvPr>
          <p:cNvSpPr>
            <a:spLocks noGrp="1"/>
          </p:cNvSpPr>
          <p:nvPr>
            <p:ph type="body" sz="half" idx="1"/>
          </p:nvPr>
        </p:nvSpPr>
        <p:spPr>
          <a:xfrm>
            <a:off x="1052942" y="4152319"/>
            <a:ext cx="10861967" cy="7822627"/>
          </a:xfrm>
        </p:spPr>
        <p:txBody>
          <a:bodyPr anchor="t"/>
          <a:lstStyle/>
          <a:p>
            <a:pPr marL="0">
              <a:spcBef>
                <a:spcPts val="0"/>
              </a:spcBef>
              <a:buSzPct val="100000"/>
              <a:buFont typeface="Wingdings" pitchFamily="2" charset="2"/>
              <a:buChar char="à"/>
            </a:pPr>
            <a:r>
              <a:rPr lang="en-US" sz="5400" dirty="0">
                <a:solidFill>
                  <a:schemeClr val="tx1"/>
                </a:solidFill>
              </a:rPr>
              <a:t>Threats to validity exist at each stage of visualization design</a:t>
            </a:r>
          </a:p>
          <a:p>
            <a:pPr marL="0">
              <a:spcBef>
                <a:spcPts val="0"/>
              </a:spcBef>
              <a:buSzPct val="100000"/>
              <a:buFont typeface="Wingdings" pitchFamily="2" charset="2"/>
              <a:buChar char="à"/>
            </a:pPr>
            <a:endParaRPr lang="en-US" sz="5400" dirty="0">
              <a:solidFill>
                <a:schemeClr val="tx1"/>
              </a:solidFill>
            </a:endParaRPr>
          </a:p>
          <a:p>
            <a:pPr marL="0">
              <a:spcBef>
                <a:spcPts val="0"/>
              </a:spcBef>
              <a:buSzPct val="100000"/>
              <a:buFont typeface="Wingdings" pitchFamily="2" charset="2"/>
              <a:buChar char="à"/>
            </a:pPr>
            <a:r>
              <a:rPr lang="en-US" sz="5400" dirty="0">
                <a:solidFill>
                  <a:schemeClr val="tx1"/>
                </a:solidFill>
              </a:rPr>
              <a:t>Validate every step using appropriate technique </a:t>
            </a:r>
          </a:p>
          <a:p>
            <a:pPr marL="0">
              <a:spcBef>
                <a:spcPts val="0"/>
              </a:spcBef>
              <a:buSzPct val="100000"/>
              <a:buFont typeface="Wingdings" pitchFamily="2" charset="2"/>
              <a:buChar char="à"/>
            </a:pPr>
            <a:endParaRPr lang="en-US" sz="5400" dirty="0">
              <a:solidFill>
                <a:schemeClr val="tx1"/>
              </a:solidFill>
            </a:endParaRPr>
          </a:p>
          <a:p>
            <a:pPr marL="0">
              <a:spcBef>
                <a:spcPts val="0"/>
              </a:spcBef>
              <a:buSzPct val="100000"/>
              <a:buFont typeface="Wingdings" pitchFamily="2" charset="2"/>
              <a:buChar char="à"/>
            </a:pPr>
            <a:r>
              <a:rPr lang="en-US" sz="5400" b="1" dirty="0">
                <a:solidFill>
                  <a:srgbClr val="FF4013"/>
                </a:solidFill>
              </a:rPr>
              <a:t>Domain situation</a:t>
            </a:r>
          </a:p>
          <a:p>
            <a:pPr marL="1333500" lvl="3">
              <a:spcBef>
                <a:spcPts val="0"/>
              </a:spcBef>
              <a:buSzPct val="100000"/>
              <a:buFont typeface="Wingdings" pitchFamily="2" charset="2"/>
              <a:buChar char="à"/>
            </a:pPr>
            <a:r>
              <a:rPr lang="en-US" sz="5400" dirty="0">
                <a:solidFill>
                  <a:schemeClr val="tx1"/>
                </a:solidFill>
              </a:rPr>
              <a:t>Typically use qualitative evaluation techniques </a:t>
            </a:r>
          </a:p>
          <a:p>
            <a:pPr marL="1333500" lvl="3">
              <a:spcBef>
                <a:spcPts val="0"/>
              </a:spcBef>
              <a:buSzPct val="100000"/>
              <a:buFont typeface="Wingdings" pitchFamily="2" charset="2"/>
              <a:buChar char="à"/>
            </a:pPr>
            <a:r>
              <a:rPr lang="en-US" sz="5400" dirty="0">
                <a:solidFill>
                  <a:schemeClr val="tx1"/>
                </a:solidFill>
              </a:rPr>
              <a:t>Ex. Ethnographic field studies, semi-structured interviews</a:t>
            </a:r>
            <a:endParaRPr lang="en-US" sz="5400" b="1" dirty="0">
              <a:solidFill>
                <a:schemeClr val="tx1"/>
              </a:solidFill>
            </a:endParaRPr>
          </a:p>
          <a:p>
            <a:pPr marL="889000" lvl="2">
              <a:spcBef>
                <a:spcPts val="0"/>
              </a:spcBef>
              <a:buSzPct val="100000"/>
              <a:buFont typeface="Wingdings" pitchFamily="2" charset="2"/>
              <a:buChar char="à"/>
            </a:pPr>
            <a:endParaRPr lang="en-US" sz="5400" dirty="0">
              <a:solidFill>
                <a:schemeClr val="tx1"/>
              </a:solidFill>
            </a:endParaRPr>
          </a:p>
        </p:txBody>
      </p:sp>
      <p:pic>
        <p:nvPicPr>
          <p:cNvPr id="8" name="Picture 7" descr="Graphical user interface&#10;&#10;Description automatically generated with low confidence">
            <a:extLst>
              <a:ext uri="{FF2B5EF4-FFF2-40B4-BE49-F238E27FC236}">
                <a16:creationId xmlns:a16="http://schemas.microsoft.com/office/drawing/2014/main" id="{DA7B4E2D-06DC-9846-88F3-E759EBDB5AF2}"/>
              </a:ext>
            </a:extLst>
          </p:cNvPr>
          <p:cNvPicPr>
            <a:picLocks noChangeAspect="1"/>
          </p:cNvPicPr>
          <p:nvPr/>
        </p:nvPicPr>
        <p:blipFill rotWithShape="1">
          <a:blip r:embed="rId3">
            <a:extLst>
              <a:ext uri="{28A0092B-C50C-407E-A947-70E740481C1C}">
                <a14:useLocalDpi xmlns:a14="http://schemas.microsoft.com/office/drawing/2010/main" val="0"/>
              </a:ext>
            </a:extLst>
          </a:blip>
          <a:srcRect t="2657" b="2778"/>
          <a:stretch/>
        </p:blipFill>
        <p:spPr>
          <a:xfrm>
            <a:off x="11665528" y="3631474"/>
            <a:ext cx="12698760" cy="9948061"/>
          </a:xfrm>
          <a:prstGeom prst="rect">
            <a:avLst/>
          </a:prstGeom>
        </p:spPr>
      </p:pic>
    </p:spTree>
    <p:extLst>
      <p:ext uri="{BB962C8B-B14F-4D97-AF65-F5344CB8AC3E}">
        <p14:creationId xmlns:p14="http://schemas.microsoft.com/office/powerpoint/2010/main" val="295948522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err="1">
                <a:solidFill>
                  <a:schemeClr val="bg1"/>
                </a:solidFill>
              </a:rPr>
              <a:t>Munzner’s</a:t>
            </a:r>
            <a:r>
              <a:rPr lang="en-US" dirty="0">
                <a:solidFill>
                  <a:schemeClr val="bg1"/>
                </a:solidFill>
              </a:rPr>
              <a:t> Nested Model</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22" name="Text Placeholder 2">
            <a:extLst>
              <a:ext uri="{FF2B5EF4-FFF2-40B4-BE49-F238E27FC236}">
                <a16:creationId xmlns:a16="http://schemas.microsoft.com/office/drawing/2014/main" id="{7F2A6305-4ECC-0A4D-9A94-0B46A92E69DD}"/>
              </a:ext>
            </a:extLst>
          </p:cNvPr>
          <p:cNvSpPr>
            <a:spLocks noGrp="1"/>
          </p:cNvSpPr>
          <p:nvPr>
            <p:ph type="body" sz="half" idx="1"/>
          </p:nvPr>
        </p:nvSpPr>
        <p:spPr>
          <a:xfrm>
            <a:off x="1052942" y="4152319"/>
            <a:ext cx="10861967" cy="7822627"/>
          </a:xfrm>
        </p:spPr>
        <p:txBody>
          <a:bodyPr anchor="t"/>
          <a:lstStyle/>
          <a:p>
            <a:pPr marL="0">
              <a:spcBef>
                <a:spcPts val="0"/>
              </a:spcBef>
              <a:buSzPct val="100000"/>
              <a:buFont typeface="Wingdings" pitchFamily="2" charset="2"/>
              <a:buChar char="à"/>
            </a:pPr>
            <a:r>
              <a:rPr lang="en-US" sz="5400" dirty="0">
                <a:solidFill>
                  <a:schemeClr val="tx1"/>
                </a:solidFill>
              </a:rPr>
              <a:t>Threats to validity exist at each stage of visualization design</a:t>
            </a:r>
          </a:p>
          <a:p>
            <a:pPr marL="0">
              <a:spcBef>
                <a:spcPts val="0"/>
              </a:spcBef>
              <a:buSzPct val="100000"/>
              <a:buFont typeface="Wingdings" pitchFamily="2" charset="2"/>
              <a:buChar char="à"/>
            </a:pPr>
            <a:endParaRPr lang="en-US" sz="5400" dirty="0">
              <a:solidFill>
                <a:schemeClr val="tx1"/>
              </a:solidFill>
            </a:endParaRPr>
          </a:p>
          <a:p>
            <a:pPr marL="0">
              <a:spcBef>
                <a:spcPts val="0"/>
              </a:spcBef>
              <a:buSzPct val="100000"/>
              <a:buFont typeface="Wingdings" pitchFamily="2" charset="2"/>
              <a:buChar char="à"/>
            </a:pPr>
            <a:r>
              <a:rPr lang="en-US" sz="5400" dirty="0">
                <a:solidFill>
                  <a:schemeClr val="tx1"/>
                </a:solidFill>
              </a:rPr>
              <a:t>Validate every step using appropriate technique </a:t>
            </a:r>
          </a:p>
          <a:p>
            <a:pPr marL="0">
              <a:spcBef>
                <a:spcPts val="0"/>
              </a:spcBef>
              <a:buSzPct val="100000"/>
              <a:buFont typeface="Wingdings" pitchFamily="2" charset="2"/>
              <a:buChar char="à"/>
            </a:pPr>
            <a:endParaRPr lang="en-US" sz="5400" dirty="0">
              <a:solidFill>
                <a:schemeClr val="tx1"/>
              </a:solidFill>
            </a:endParaRPr>
          </a:p>
          <a:p>
            <a:pPr marL="0">
              <a:spcBef>
                <a:spcPts val="0"/>
              </a:spcBef>
              <a:buSzPct val="100000"/>
              <a:buFont typeface="Wingdings" pitchFamily="2" charset="2"/>
              <a:buChar char="à"/>
            </a:pPr>
            <a:r>
              <a:rPr lang="en-US" sz="5400" b="1" dirty="0">
                <a:solidFill>
                  <a:srgbClr val="FF4013"/>
                </a:solidFill>
              </a:rPr>
              <a:t>Data / task abstraction</a:t>
            </a:r>
          </a:p>
          <a:p>
            <a:pPr marL="1333500" lvl="3">
              <a:spcBef>
                <a:spcPts val="0"/>
              </a:spcBef>
              <a:buSzPct val="100000"/>
              <a:buFont typeface="Wingdings" pitchFamily="2" charset="2"/>
              <a:buChar char="à"/>
            </a:pPr>
            <a:r>
              <a:rPr lang="en-US" sz="5400" dirty="0">
                <a:solidFill>
                  <a:schemeClr val="tx1"/>
                </a:solidFill>
              </a:rPr>
              <a:t>Typically use qualitative evaluation techniques </a:t>
            </a:r>
          </a:p>
          <a:p>
            <a:pPr marL="1333500" lvl="3">
              <a:spcBef>
                <a:spcPts val="0"/>
              </a:spcBef>
              <a:buSzPct val="100000"/>
              <a:buFont typeface="Wingdings" pitchFamily="2" charset="2"/>
              <a:buChar char="à"/>
            </a:pPr>
            <a:r>
              <a:rPr lang="en-US" sz="5400" dirty="0">
                <a:solidFill>
                  <a:schemeClr val="tx1"/>
                </a:solidFill>
              </a:rPr>
              <a:t>Ex. Short or long term observational studies</a:t>
            </a:r>
            <a:endParaRPr lang="en-US" sz="5400" b="1" dirty="0">
              <a:solidFill>
                <a:schemeClr val="tx1"/>
              </a:solidFill>
            </a:endParaRPr>
          </a:p>
          <a:p>
            <a:pPr marL="444500" lvl="1">
              <a:spcBef>
                <a:spcPts val="0"/>
              </a:spcBef>
              <a:buSzPct val="100000"/>
              <a:buFont typeface="Wingdings" pitchFamily="2" charset="2"/>
              <a:buChar char="à"/>
            </a:pPr>
            <a:endParaRPr lang="en-US" sz="5400" dirty="0">
              <a:solidFill>
                <a:schemeClr val="tx1"/>
              </a:solidFill>
            </a:endParaRPr>
          </a:p>
        </p:txBody>
      </p:sp>
      <p:pic>
        <p:nvPicPr>
          <p:cNvPr id="8" name="Picture 7" descr="Graphical user interface&#10;&#10;Description automatically generated with low confidence">
            <a:extLst>
              <a:ext uri="{FF2B5EF4-FFF2-40B4-BE49-F238E27FC236}">
                <a16:creationId xmlns:a16="http://schemas.microsoft.com/office/drawing/2014/main" id="{353DC9A6-68CC-B148-8601-51990F3780B4}"/>
              </a:ext>
            </a:extLst>
          </p:cNvPr>
          <p:cNvPicPr>
            <a:picLocks noChangeAspect="1"/>
          </p:cNvPicPr>
          <p:nvPr/>
        </p:nvPicPr>
        <p:blipFill rotWithShape="1">
          <a:blip r:embed="rId3">
            <a:extLst>
              <a:ext uri="{28A0092B-C50C-407E-A947-70E740481C1C}">
                <a14:useLocalDpi xmlns:a14="http://schemas.microsoft.com/office/drawing/2010/main" val="0"/>
              </a:ext>
            </a:extLst>
          </a:blip>
          <a:srcRect t="2657" b="2778"/>
          <a:stretch/>
        </p:blipFill>
        <p:spPr>
          <a:xfrm>
            <a:off x="11665528" y="3631474"/>
            <a:ext cx="12698760" cy="9948061"/>
          </a:xfrm>
          <a:prstGeom prst="rect">
            <a:avLst/>
          </a:prstGeom>
        </p:spPr>
      </p:pic>
    </p:spTree>
    <p:extLst>
      <p:ext uri="{BB962C8B-B14F-4D97-AF65-F5344CB8AC3E}">
        <p14:creationId xmlns:p14="http://schemas.microsoft.com/office/powerpoint/2010/main" val="285145312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err="1">
                <a:solidFill>
                  <a:schemeClr val="bg1"/>
                </a:solidFill>
              </a:rPr>
              <a:t>Munzner’s</a:t>
            </a:r>
            <a:r>
              <a:rPr lang="en-US" dirty="0">
                <a:solidFill>
                  <a:schemeClr val="bg1"/>
                </a:solidFill>
              </a:rPr>
              <a:t> Nested Model</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pic>
        <p:nvPicPr>
          <p:cNvPr id="8" name="Picture 7" descr="Graphical user interface&#10;&#10;Description automatically generated with low confidence">
            <a:extLst>
              <a:ext uri="{FF2B5EF4-FFF2-40B4-BE49-F238E27FC236}">
                <a16:creationId xmlns:a16="http://schemas.microsoft.com/office/drawing/2014/main" id="{5BC7EDC7-7DFA-8748-8F38-107C6BAFCA72}"/>
              </a:ext>
            </a:extLst>
          </p:cNvPr>
          <p:cNvPicPr>
            <a:picLocks noChangeAspect="1"/>
          </p:cNvPicPr>
          <p:nvPr/>
        </p:nvPicPr>
        <p:blipFill rotWithShape="1">
          <a:blip r:embed="rId3">
            <a:extLst>
              <a:ext uri="{28A0092B-C50C-407E-A947-70E740481C1C}">
                <a14:useLocalDpi xmlns:a14="http://schemas.microsoft.com/office/drawing/2010/main" val="0"/>
              </a:ext>
            </a:extLst>
          </a:blip>
          <a:srcRect t="2657" b="2778"/>
          <a:stretch/>
        </p:blipFill>
        <p:spPr>
          <a:xfrm>
            <a:off x="11665528" y="3631474"/>
            <a:ext cx="12698760" cy="9948061"/>
          </a:xfrm>
          <a:prstGeom prst="rect">
            <a:avLst/>
          </a:prstGeom>
        </p:spPr>
      </p:pic>
      <p:sp>
        <p:nvSpPr>
          <p:cNvPr id="22" name="Text Placeholder 2">
            <a:extLst>
              <a:ext uri="{FF2B5EF4-FFF2-40B4-BE49-F238E27FC236}">
                <a16:creationId xmlns:a16="http://schemas.microsoft.com/office/drawing/2014/main" id="{7F2A6305-4ECC-0A4D-9A94-0B46A92E69DD}"/>
              </a:ext>
            </a:extLst>
          </p:cNvPr>
          <p:cNvSpPr>
            <a:spLocks noGrp="1"/>
          </p:cNvSpPr>
          <p:nvPr>
            <p:ph type="body" sz="half" idx="1"/>
          </p:nvPr>
        </p:nvSpPr>
        <p:spPr>
          <a:xfrm>
            <a:off x="1052942" y="4152319"/>
            <a:ext cx="10861967" cy="7822627"/>
          </a:xfrm>
        </p:spPr>
        <p:txBody>
          <a:bodyPr anchor="t"/>
          <a:lstStyle/>
          <a:p>
            <a:pPr marL="0">
              <a:spcBef>
                <a:spcPts val="0"/>
              </a:spcBef>
              <a:buSzPct val="100000"/>
              <a:buFont typeface="Wingdings" pitchFamily="2" charset="2"/>
              <a:buChar char="à"/>
            </a:pPr>
            <a:r>
              <a:rPr lang="en-US" sz="5400" dirty="0">
                <a:solidFill>
                  <a:schemeClr val="tx1"/>
                </a:solidFill>
              </a:rPr>
              <a:t>Threats to validity exist at each stage of visualization design</a:t>
            </a:r>
          </a:p>
          <a:p>
            <a:pPr marL="0">
              <a:spcBef>
                <a:spcPts val="0"/>
              </a:spcBef>
              <a:buSzPct val="100000"/>
              <a:buFont typeface="Wingdings" pitchFamily="2" charset="2"/>
              <a:buChar char="à"/>
            </a:pPr>
            <a:endParaRPr lang="en-US" sz="5400" dirty="0">
              <a:solidFill>
                <a:schemeClr val="tx1"/>
              </a:solidFill>
            </a:endParaRPr>
          </a:p>
          <a:p>
            <a:pPr marL="0">
              <a:spcBef>
                <a:spcPts val="0"/>
              </a:spcBef>
              <a:buSzPct val="100000"/>
              <a:buFont typeface="Wingdings" pitchFamily="2" charset="2"/>
              <a:buChar char="à"/>
            </a:pPr>
            <a:r>
              <a:rPr lang="en-US" sz="5400" dirty="0">
                <a:solidFill>
                  <a:schemeClr val="tx1"/>
                </a:solidFill>
              </a:rPr>
              <a:t>Validate every step using appropriate technique </a:t>
            </a:r>
          </a:p>
          <a:p>
            <a:pPr marL="0">
              <a:spcBef>
                <a:spcPts val="0"/>
              </a:spcBef>
              <a:buSzPct val="100000"/>
              <a:buFont typeface="Wingdings" pitchFamily="2" charset="2"/>
              <a:buChar char="à"/>
            </a:pPr>
            <a:endParaRPr lang="en-US" sz="5400" dirty="0">
              <a:solidFill>
                <a:schemeClr val="tx1"/>
              </a:solidFill>
            </a:endParaRPr>
          </a:p>
          <a:p>
            <a:pPr marL="0">
              <a:spcBef>
                <a:spcPts val="0"/>
              </a:spcBef>
              <a:buSzPct val="100000"/>
              <a:buFont typeface="Wingdings" pitchFamily="2" charset="2"/>
              <a:buChar char="à"/>
            </a:pPr>
            <a:r>
              <a:rPr lang="en-US" sz="5400" b="1" dirty="0">
                <a:solidFill>
                  <a:srgbClr val="FF4013"/>
                </a:solidFill>
              </a:rPr>
              <a:t>Visual encoding / interaction</a:t>
            </a:r>
          </a:p>
          <a:p>
            <a:pPr marL="1333500" lvl="3">
              <a:spcBef>
                <a:spcPts val="0"/>
              </a:spcBef>
              <a:buSzPct val="100000"/>
              <a:buFont typeface="Wingdings" pitchFamily="2" charset="2"/>
              <a:buChar char="à"/>
            </a:pPr>
            <a:r>
              <a:rPr lang="en-US" sz="5400" dirty="0">
                <a:solidFill>
                  <a:schemeClr val="tx1"/>
                </a:solidFill>
              </a:rPr>
              <a:t>Can use qualitative or quantitative evaluation techniques </a:t>
            </a:r>
          </a:p>
          <a:p>
            <a:pPr marL="1333500" lvl="3">
              <a:spcBef>
                <a:spcPts val="0"/>
              </a:spcBef>
              <a:buSzPct val="100000"/>
              <a:buFont typeface="Wingdings" pitchFamily="2" charset="2"/>
              <a:buChar char="à"/>
            </a:pPr>
            <a:r>
              <a:rPr lang="en-US" sz="5400" dirty="0">
                <a:solidFill>
                  <a:schemeClr val="tx1"/>
                </a:solidFill>
              </a:rPr>
              <a:t>Ex. Informal usability study, formal lab study</a:t>
            </a:r>
            <a:endParaRPr lang="en-US" sz="5400" b="1" dirty="0">
              <a:solidFill>
                <a:schemeClr val="tx1"/>
              </a:solidFill>
            </a:endParaRPr>
          </a:p>
          <a:p>
            <a:pPr marL="0">
              <a:spcBef>
                <a:spcPts val="0"/>
              </a:spcBef>
              <a:buSzPct val="100000"/>
              <a:buFont typeface="Wingdings" pitchFamily="2" charset="2"/>
              <a:buChar char="à"/>
            </a:pPr>
            <a:endParaRPr lang="en-US" sz="5400" dirty="0">
              <a:solidFill>
                <a:schemeClr val="tx1"/>
              </a:solidFill>
            </a:endParaRPr>
          </a:p>
        </p:txBody>
      </p:sp>
    </p:spTree>
    <p:extLst>
      <p:ext uri="{BB962C8B-B14F-4D97-AF65-F5344CB8AC3E}">
        <p14:creationId xmlns:p14="http://schemas.microsoft.com/office/powerpoint/2010/main" val="409215208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err="1">
                <a:solidFill>
                  <a:schemeClr val="bg1"/>
                </a:solidFill>
              </a:rPr>
              <a:t>Munzner’s</a:t>
            </a:r>
            <a:r>
              <a:rPr lang="en-US" dirty="0">
                <a:solidFill>
                  <a:schemeClr val="bg1"/>
                </a:solidFill>
              </a:rPr>
              <a:t> Nested Model</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22" name="Text Placeholder 2">
            <a:extLst>
              <a:ext uri="{FF2B5EF4-FFF2-40B4-BE49-F238E27FC236}">
                <a16:creationId xmlns:a16="http://schemas.microsoft.com/office/drawing/2014/main" id="{7F2A6305-4ECC-0A4D-9A94-0B46A92E69DD}"/>
              </a:ext>
            </a:extLst>
          </p:cNvPr>
          <p:cNvSpPr>
            <a:spLocks noGrp="1"/>
          </p:cNvSpPr>
          <p:nvPr>
            <p:ph type="body" sz="half" idx="1"/>
          </p:nvPr>
        </p:nvSpPr>
        <p:spPr>
          <a:xfrm>
            <a:off x="1052942" y="4152319"/>
            <a:ext cx="10861967" cy="7822627"/>
          </a:xfrm>
        </p:spPr>
        <p:txBody>
          <a:bodyPr anchor="t"/>
          <a:lstStyle/>
          <a:p>
            <a:pPr marL="0">
              <a:spcBef>
                <a:spcPts val="0"/>
              </a:spcBef>
              <a:buSzPct val="100000"/>
              <a:buFont typeface="Wingdings" pitchFamily="2" charset="2"/>
              <a:buChar char="à"/>
            </a:pPr>
            <a:r>
              <a:rPr lang="en-US" sz="5400" dirty="0">
                <a:solidFill>
                  <a:schemeClr val="tx1"/>
                </a:solidFill>
              </a:rPr>
              <a:t>Threats to validity exist at each stage of visualization design</a:t>
            </a:r>
          </a:p>
          <a:p>
            <a:pPr marL="0">
              <a:spcBef>
                <a:spcPts val="0"/>
              </a:spcBef>
              <a:buSzPct val="100000"/>
              <a:buFont typeface="Wingdings" pitchFamily="2" charset="2"/>
              <a:buChar char="à"/>
            </a:pPr>
            <a:endParaRPr lang="en-US" sz="5400" dirty="0">
              <a:solidFill>
                <a:schemeClr val="tx1"/>
              </a:solidFill>
            </a:endParaRPr>
          </a:p>
          <a:p>
            <a:pPr marL="0">
              <a:spcBef>
                <a:spcPts val="0"/>
              </a:spcBef>
              <a:buSzPct val="100000"/>
              <a:buFont typeface="Wingdings" pitchFamily="2" charset="2"/>
              <a:buChar char="à"/>
            </a:pPr>
            <a:r>
              <a:rPr lang="en-US" sz="5400" dirty="0">
                <a:solidFill>
                  <a:schemeClr val="tx1"/>
                </a:solidFill>
              </a:rPr>
              <a:t>Validate every step using appropriate technique </a:t>
            </a:r>
          </a:p>
          <a:p>
            <a:pPr marL="0">
              <a:spcBef>
                <a:spcPts val="0"/>
              </a:spcBef>
              <a:buSzPct val="100000"/>
              <a:buFont typeface="Wingdings" pitchFamily="2" charset="2"/>
              <a:buChar char="à"/>
            </a:pPr>
            <a:endParaRPr lang="en-US" sz="5400" dirty="0">
              <a:solidFill>
                <a:schemeClr val="tx1"/>
              </a:solidFill>
            </a:endParaRPr>
          </a:p>
          <a:p>
            <a:pPr marL="0">
              <a:spcBef>
                <a:spcPts val="0"/>
              </a:spcBef>
              <a:buSzPct val="100000"/>
              <a:buFont typeface="Wingdings" pitchFamily="2" charset="2"/>
              <a:buChar char="à"/>
            </a:pPr>
            <a:r>
              <a:rPr lang="en-US" sz="5400" b="1" dirty="0">
                <a:solidFill>
                  <a:srgbClr val="FF4013"/>
                </a:solidFill>
              </a:rPr>
              <a:t>Algorithm </a:t>
            </a:r>
          </a:p>
          <a:p>
            <a:pPr marL="1333500" lvl="3">
              <a:spcBef>
                <a:spcPts val="0"/>
              </a:spcBef>
              <a:buSzPct val="100000"/>
              <a:buFont typeface="Wingdings" pitchFamily="2" charset="2"/>
              <a:buChar char="à"/>
            </a:pPr>
            <a:r>
              <a:rPr lang="en-US" sz="5400" dirty="0">
                <a:solidFill>
                  <a:schemeClr val="tx1"/>
                </a:solidFill>
              </a:rPr>
              <a:t>Quantitative evaluation</a:t>
            </a:r>
          </a:p>
          <a:p>
            <a:pPr marL="1333500" lvl="3">
              <a:spcBef>
                <a:spcPts val="0"/>
              </a:spcBef>
              <a:buSzPct val="100000"/>
              <a:buFont typeface="Wingdings" pitchFamily="2" charset="2"/>
              <a:buChar char="à"/>
            </a:pPr>
            <a:r>
              <a:rPr lang="en-US" sz="5400" dirty="0">
                <a:solidFill>
                  <a:schemeClr val="tx1"/>
                </a:solidFill>
              </a:rPr>
              <a:t>Analyze computational complexity</a:t>
            </a:r>
          </a:p>
        </p:txBody>
      </p:sp>
      <p:pic>
        <p:nvPicPr>
          <p:cNvPr id="8" name="Picture 7" descr="Graphical user interface&#10;&#10;Description automatically generated with low confidence">
            <a:extLst>
              <a:ext uri="{FF2B5EF4-FFF2-40B4-BE49-F238E27FC236}">
                <a16:creationId xmlns:a16="http://schemas.microsoft.com/office/drawing/2014/main" id="{73C02761-7CD2-3742-8554-48E0918B3872}"/>
              </a:ext>
            </a:extLst>
          </p:cNvPr>
          <p:cNvPicPr>
            <a:picLocks noChangeAspect="1"/>
          </p:cNvPicPr>
          <p:nvPr/>
        </p:nvPicPr>
        <p:blipFill rotWithShape="1">
          <a:blip r:embed="rId3">
            <a:extLst>
              <a:ext uri="{28A0092B-C50C-407E-A947-70E740481C1C}">
                <a14:useLocalDpi xmlns:a14="http://schemas.microsoft.com/office/drawing/2010/main" val="0"/>
              </a:ext>
            </a:extLst>
          </a:blip>
          <a:srcRect t="2657" b="2778"/>
          <a:stretch/>
        </p:blipFill>
        <p:spPr>
          <a:xfrm>
            <a:off x="11665528" y="3631474"/>
            <a:ext cx="12698760" cy="9948061"/>
          </a:xfrm>
          <a:prstGeom prst="rect">
            <a:avLst/>
          </a:prstGeom>
        </p:spPr>
      </p:pic>
    </p:spTree>
    <p:extLst>
      <p:ext uri="{BB962C8B-B14F-4D97-AF65-F5344CB8AC3E}">
        <p14:creationId xmlns:p14="http://schemas.microsoft.com/office/powerpoint/2010/main" val="6915731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Methods</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588817" y="3940462"/>
            <a:ext cx="11076709"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Theoretical / Simulation Based</a:t>
            </a:r>
          </a:p>
          <a:p>
            <a:pPr indent="0" algn="ctr">
              <a:buNone/>
            </a:pPr>
            <a:endParaRPr lang="en-US" sz="4800" b="1" dirty="0"/>
          </a:p>
          <a:p>
            <a:pPr indent="0">
              <a:buNone/>
            </a:pPr>
            <a:r>
              <a:rPr lang="en-US" sz="4800" b="1" dirty="0">
                <a:sym typeface="Wingdings" pitchFamily="2" charset="2"/>
              </a:rPr>
              <a:t> </a:t>
            </a:r>
            <a:r>
              <a:rPr lang="en-US" sz="4800" dirty="0"/>
              <a:t>Inspection or Principled Rationale</a:t>
            </a:r>
          </a:p>
          <a:p>
            <a:pPr indent="0">
              <a:buNone/>
            </a:pPr>
            <a:endParaRPr lang="en-US" sz="4800" dirty="0"/>
          </a:p>
          <a:p>
            <a:pPr indent="0">
              <a:buNone/>
            </a:pPr>
            <a:r>
              <a:rPr lang="en-US" sz="4800" dirty="0">
                <a:sym typeface="Wingdings" pitchFamily="2" charset="2"/>
              </a:rPr>
              <a:t> </a:t>
            </a:r>
            <a:r>
              <a:rPr lang="en-US" sz="4800" dirty="0"/>
              <a:t>Theoretical Analysis</a:t>
            </a:r>
          </a:p>
          <a:p>
            <a:pPr indent="0">
              <a:buNone/>
            </a:pPr>
            <a:endParaRPr lang="en-US" sz="4800" dirty="0"/>
          </a:p>
          <a:p>
            <a:pPr indent="0">
              <a:buNone/>
            </a:pPr>
            <a:r>
              <a:rPr lang="en-US" sz="4800" dirty="0">
                <a:sym typeface="Wingdings" pitchFamily="2" charset="2"/>
              </a:rPr>
              <a:t> </a:t>
            </a:r>
            <a:r>
              <a:rPr lang="en-US" sz="4800" dirty="0"/>
              <a:t>Benchmarks</a:t>
            </a:r>
          </a:p>
        </p:txBody>
      </p:sp>
      <p:sp>
        <p:nvSpPr>
          <p:cNvPr id="7" name="Content Placeholder 1">
            <a:extLst>
              <a:ext uri="{FF2B5EF4-FFF2-40B4-BE49-F238E27FC236}">
                <a16:creationId xmlns:a16="http://schemas.microsoft.com/office/drawing/2014/main" id="{DA71222F-D473-554A-9256-41154C787430}"/>
              </a:ext>
            </a:extLst>
          </p:cNvPr>
          <p:cNvSpPr txBox="1">
            <a:spLocks/>
          </p:cNvSpPr>
          <p:nvPr/>
        </p:nvSpPr>
        <p:spPr>
          <a:xfrm>
            <a:off x="12247418" y="3940462"/>
            <a:ext cx="11942619" cy="9252528"/>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Human Subject Experiments </a:t>
            </a:r>
          </a:p>
          <a:p>
            <a:pPr indent="0">
              <a:buNone/>
            </a:pPr>
            <a:endParaRPr lang="en-US" sz="4800" b="1" dirty="0"/>
          </a:p>
          <a:p>
            <a:pPr marL="685800" indent="-685800"/>
            <a:r>
              <a:rPr lang="en-US" sz="4800" dirty="0"/>
              <a:t>Controlled Experiment</a:t>
            </a:r>
          </a:p>
          <a:p>
            <a:pPr indent="0">
              <a:buNone/>
            </a:pPr>
            <a:endParaRPr lang="en-US" sz="4800" dirty="0"/>
          </a:p>
          <a:p>
            <a:pPr marL="685800" indent="-685800"/>
            <a:r>
              <a:rPr lang="en-US" sz="4800" dirty="0"/>
              <a:t>Observational Study</a:t>
            </a:r>
          </a:p>
          <a:p>
            <a:pPr indent="0">
              <a:buNone/>
            </a:pPr>
            <a:endParaRPr lang="en-US" sz="4800" dirty="0"/>
          </a:p>
          <a:p>
            <a:pPr indent="0">
              <a:buNone/>
            </a:pPr>
            <a:r>
              <a:rPr lang="en-US" sz="4800" dirty="0">
                <a:sym typeface="Wingdings" pitchFamily="2" charset="2"/>
              </a:rPr>
              <a:t> </a:t>
            </a:r>
            <a:r>
              <a:rPr lang="en-US" sz="4800" dirty="0"/>
              <a:t>Field Deployment or Case Studies</a:t>
            </a:r>
          </a:p>
          <a:p>
            <a:pPr indent="0">
              <a:buNone/>
            </a:pPr>
            <a:endParaRPr lang="en-US" sz="4800" dirty="0"/>
          </a:p>
        </p:txBody>
      </p:sp>
    </p:spTree>
    <p:extLst>
      <p:ext uri="{BB962C8B-B14F-4D97-AF65-F5344CB8AC3E}">
        <p14:creationId xmlns:p14="http://schemas.microsoft.com/office/powerpoint/2010/main" val="97355502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Methods</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588817" y="3940462"/>
            <a:ext cx="11076710"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Theoretical / Simulation Based</a:t>
            </a:r>
          </a:p>
          <a:p>
            <a:pPr indent="0">
              <a:buNone/>
            </a:pPr>
            <a:endParaRPr lang="en-US" sz="4800" b="1" dirty="0"/>
          </a:p>
          <a:p>
            <a:pPr marL="685800" indent="-685800"/>
            <a:r>
              <a:rPr lang="en-US" sz="4800" b="1" dirty="0"/>
              <a:t>Inspection or Principled Rationale</a:t>
            </a:r>
          </a:p>
          <a:p>
            <a:pPr indent="0">
              <a:buNone/>
            </a:pPr>
            <a:r>
              <a:rPr lang="en-US" sz="4800" dirty="0"/>
              <a:t>	</a:t>
            </a:r>
            <a:r>
              <a:rPr lang="en-US" sz="4800" dirty="0">
                <a:sym typeface="Wingdings" pitchFamily="2" charset="2"/>
              </a:rPr>
              <a:t> </a:t>
            </a:r>
            <a:r>
              <a:rPr lang="en-US" sz="4800" dirty="0"/>
              <a:t>Apply design heuristics, perceptual 			principles</a:t>
            </a:r>
          </a:p>
          <a:p>
            <a:pPr indent="0">
              <a:buNone/>
            </a:pPr>
            <a:endParaRPr lang="en-US" sz="4800" dirty="0"/>
          </a:p>
          <a:p>
            <a:pPr marL="685800" indent="-685800"/>
            <a:endParaRPr lang="en-US" sz="4800" b="1" dirty="0"/>
          </a:p>
          <a:p>
            <a:pPr indent="0">
              <a:buNone/>
            </a:pPr>
            <a:endParaRPr lang="en-US" sz="4800" b="1" dirty="0"/>
          </a:p>
        </p:txBody>
      </p:sp>
      <p:pic>
        <p:nvPicPr>
          <p:cNvPr id="9" name="Picture 8" descr="Chart, bar chart&#10;&#10;Description automatically generated">
            <a:extLst>
              <a:ext uri="{FF2B5EF4-FFF2-40B4-BE49-F238E27FC236}">
                <a16:creationId xmlns:a16="http://schemas.microsoft.com/office/drawing/2014/main" id="{5B48AA0C-D6A0-B24E-966E-545BCA0C48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61872" y="3655485"/>
            <a:ext cx="6561560" cy="4865876"/>
          </a:xfrm>
          <a:prstGeom prst="rect">
            <a:avLst/>
          </a:prstGeom>
        </p:spPr>
      </p:pic>
      <p:pic>
        <p:nvPicPr>
          <p:cNvPr id="11" name="Picture 10" descr="A picture containing graphical user interface&#10;&#10;Description automatically generated">
            <a:extLst>
              <a:ext uri="{FF2B5EF4-FFF2-40B4-BE49-F238E27FC236}">
                <a16:creationId xmlns:a16="http://schemas.microsoft.com/office/drawing/2014/main" id="{5BE25972-0B14-3245-8D64-F5C0E7FA61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00238" y="8958312"/>
            <a:ext cx="7423194" cy="4494315"/>
          </a:xfrm>
          <a:prstGeom prst="rect">
            <a:avLst/>
          </a:prstGeom>
        </p:spPr>
      </p:pic>
      <p:pic>
        <p:nvPicPr>
          <p:cNvPr id="1026" name="Picture 2">
            <a:extLst>
              <a:ext uri="{FF2B5EF4-FFF2-40B4-BE49-F238E27FC236}">
                <a16:creationId xmlns:a16="http://schemas.microsoft.com/office/drawing/2014/main" id="{A7966453-E800-6848-9D9B-E758DB9678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3817" y="8880598"/>
            <a:ext cx="7199086" cy="404948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0B4184C-3638-A844-B99E-053F4283E15A}"/>
              </a:ext>
            </a:extLst>
          </p:cNvPr>
          <p:cNvSpPr txBox="1"/>
          <p:nvPr/>
        </p:nvSpPr>
        <p:spPr>
          <a:xfrm>
            <a:off x="59775" y="13020798"/>
            <a:ext cx="12187644"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t>https://</a:t>
            </a:r>
            <a:r>
              <a:rPr lang="en-US" sz="3600" dirty="0" err="1"/>
              <a:t>www.vislies.org</a:t>
            </a:r>
            <a:r>
              <a:rPr lang="en-US" sz="3600" dirty="0"/>
              <a:t>/2021/gallery/</a:t>
            </a:r>
          </a:p>
        </p:txBody>
      </p:sp>
    </p:spTree>
    <p:extLst>
      <p:ext uri="{BB962C8B-B14F-4D97-AF65-F5344CB8AC3E}">
        <p14:creationId xmlns:p14="http://schemas.microsoft.com/office/powerpoint/2010/main" val="224210112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Methods</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588817" y="3940462"/>
            <a:ext cx="11076710"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Theoretical / Simulation Based</a:t>
            </a:r>
            <a:endParaRPr lang="en-US" sz="4800" b="1" dirty="0"/>
          </a:p>
          <a:p>
            <a:pPr indent="0">
              <a:buNone/>
            </a:pPr>
            <a:endParaRPr lang="en-US" sz="4800" dirty="0"/>
          </a:p>
          <a:p>
            <a:pPr marL="685800" indent="-685800"/>
            <a:r>
              <a:rPr lang="en-US" sz="4800" b="1" dirty="0"/>
              <a:t>Theoretical Analysis</a:t>
            </a:r>
          </a:p>
          <a:p>
            <a:pPr indent="0">
              <a:buNone/>
            </a:pPr>
            <a:r>
              <a:rPr lang="en-US" sz="4800" b="1" dirty="0"/>
              <a:t>	</a:t>
            </a:r>
            <a:r>
              <a:rPr lang="en-US" sz="4800" b="1" dirty="0">
                <a:sym typeface="Wingdings" pitchFamily="2" charset="2"/>
              </a:rPr>
              <a:t> </a:t>
            </a:r>
            <a:r>
              <a:rPr lang="en-US" sz="4800" dirty="0"/>
              <a:t>Algorithm time and space complexity</a:t>
            </a:r>
          </a:p>
          <a:p>
            <a:pPr indent="0">
              <a:buNone/>
            </a:pPr>
            <a:endParaRPr lang="en-US" sz="4800" dirty="0"/>
          </a:p>
          <a:p>
            <a:pPr indent="0">
              <a:buNone/>
            </a:pPr>
            <a:endParaRPr lang="en-US" sz="4800" b="1" dirty="0"/>
          </a:p>
          <a:p>
            <a:pPr indent="0">
              <a:buNone/>
            </a:pPr>
            <a:endParaRPr lang="en-US" sz="4800" b="1"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646D76E-30EA-B64B-8706-C6BF6E839DA3}"/>
                  </a:ext>
                </a:extLst>
              </p:cNvPr>
              <p:cNvSpPr txBox="1"/>
              <p:nvPr/>
            </p:nvSpPr>
            <p:spPr>
              <a:xfrm>
                <a:off x="14369142" y="7513420"/>
                <a:ext cx="6386947" cy="1231106"/>
              </a:xfrm>
              <a:prstGeom prst="rect">
                <a:avLst/>
              </a:prstGeom>
              <a:noFill/>
              <a:ln w="38100" cap="flat">
                <a:solidFill>
                  <a:schemeClr val="accent1">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8000" b="0" u="none" strike="noStrike" cap="none" spc="0" normalizeH="0" baseline="0" dirty="0">
                    <a:ln>
                      <a:noFill/>
                    </a:ln>
                    <a:solidFill>
                      <a:schemeClr val="tx1"/>
                    </a:solidFill>
                    <a:effectLst/>
                    <a:uFillTx/>
                    <a:ea typeface="+mj-ea"/>
                    <a:cs typeface="+mj-cs"/>
                    <a:sym typeface="Gill Sans"/>
                  </a:rPr>
                  <a:t>O</a:t>
                </a:r>
                <a14:m>
                  <m:oMath xmlns:m="http://schemas.openxmlformats.org/officeDocument/2006/math">
                    <m:d>
                      <m:dPr>
                        <m:ctrlPr>
                          <a:rPr kumimoji="0" lang="en-US" sz="8000" b="0" i="1" u="none" strike="noStrike" cap="none" spc="0" normalizeH="0" baseline="0" smtClean="0">
                            <a:ln>
                              <a:noFill/>
                            </a:ln>
                            <a:solidFill>
                              <a:schemeClr val="tx1"/>
                            </a:solidFill>
                            <a:effectLst/>
                            <a:uFillTx/>
                            <a:latin typeface="Cambria Math" panose="02040503050406030204" pitchFamily="18" charset="0"/>
                            <a:ea typeface="+mj-ea"/>
                            <a:cs typeface="+mj-cs"/>
                            <a:sym typeface="Gill Sans"/>
                          </a:rPr>
                        </m:ctrlPr>
                      </m:dPr>
                      <m:e>
                        <m:r>
                          <a:rPr kumimoji="0" lang="en-US" sz="8000" b="0" i="1" u="none" strike="noStrike" cap="none" spc="0" normalizeH="0" baseline="0" smtClean="0">
                            <a:ln>
                              <a:noFill/>
                            </a:ln>
                            <a:solidFill>
                              <a:schemeClr val="tx1"/>
                            </a:solidFill>
                            <a:effectLst/>
                            <a:uFillTx/>
                            <a:latin typeface="Cambria Math" panose="02040503050406030204" pitchFamily="18" charset="0"/>
                            <a:ea typeface="+mj-ea"/>
                            <a:cs typeface="+mj-cs"/>
                            <a:sym typeface="Gill Sans"/>
                          </a:rPr>
                          <m:t>𝑛</m:t>
                        </m:r>
                      </m:e>
                    </m:d>
                    <m:r>
                      <a:rPr kumimoji="0" lang="en-US" sz="8000" b="0" i="1" u="none" strike="noStrike" cap="none" spc="0" normalizeH="0" baseline="0" smtClean="0">
                        <a:ln>
                          <a:noFill/>
                        </a:ln>
                        <a:solidFill>
                          <a:schemeClr val="tx1"/>
                        </a:solidFill>
                        <a:effectLst/>
                        <a:uFillTx/>
                        <a:latin typeface="Cambria Math" panose="02040503050406030204" pitchFamily="18" charset="0"/>
                        <a:ea typeface="+mj-ea"/>
                        <a:cs typeface="+mj-cs"/>
                        <a:sym typeface="Gill Sans"/>
                      </a:rPr>
                      <m:t>=</m:t>
                    </m:r>
                    <m:sSup>
                      <m:sSupPr>
                        <m:ctrlPr>
                          <a:rPr kumimoji="0" lang="en-US" sz="8000" b="0" i="1" u="none" strike="noStrike" cap="none" spc="0" normalizeH="0" baseline="0" smtClean="0">
                            <a:ln>
                              <a:noFill/>
                            </a:ln>
                            <a:solidFill>
                              <a:schemeClr val="tx1"/>
                            </a:solidFill>
                            <a:effectLst/>
                            <a:uFillTx/>
                            <a:latin typeface="Cambria Math" panose="02040503050406030204" pitchFamily="18" charset="0"/>
                            <a:ea typeface="+mj-ea"/>
                            <a:cs typeface="+mj-cs"/>
                            <a:sym typeface="Gill Sans"/>
                          </a:rPr>
                        </m:ctrlPr>
                      </m:sSupPr>
                      <m:e>
                        <m:r>
                          <a:rPr kumimoji="0" lang="en-US" sz="8000" b="0" i="1" u="none" strike="noStrike" cap="none" spc="0" normalizeH="0" baseline="0" smtClean="0">
                            <a:ln>
                              <a:noFill/>
                            </a:ln>
                            <a:solidFill>
                              <a:schemeClr val="tx1"/>
                            </a:solidFill>
                            <a:effectLst/>
                            <a:uFillTx/>
                            <a:latin typeface="Cambria Math" panose="02040503050406030204" pitchFamily="18" charset="0"/>
                            <a:ea typeface="+mj-ea"/>
                            <a:cs typeface="+mj-cs"/>
                            <a:sym typeface="Gill Sans"/>
                          </a:rPr>
                          <m:t>𝑛</m:t>
                        </m:r>
                      </m:e>
                      <m:sup>
                        <m:r>
                          <a:rPr kumimoji="0" lang="en-US" sz="8000" b="0" i="1" u="none" strike="noStrike" cap="none" spc="0" normalizeH="0" baseline="0" smtClean="0">
                            <a:ln>
                              <a:noFill/>
                            </a:ln>
                            <a:solidFill>
                              <a:schemeClr val="tx1"/>
                            </a:solidFill>
                            <a:effectLst/>
                            <a:uFillTx/>
                            <a:latin typeface="Cambria Math" panose="02040503050406030204" pitchFamily="18" charset="0"/>
                            <a:ea typeface="+mj-ea"/>
                            <a:cs typeface="+mj-cs"/>
                            <a:sym typeface="Gill Sans"/>
                          </a:rPr>
                          <m:t>2</m:t>
                        </m:r>
                      </m:sup>
                    </m:sSup>
                  </m:oMath>
                </a14:m>
                <a:endParaRPr kumimoji="0" lang="en-US" sz="8000" b="0" i="0" u="none" strike="noStrike" cap="none" spc="0" normalizeH="0" baseline="0" dirty="0">
                  <a:ln>
                    <a:noFill/>
                  </a:ln>
                  <a:solidFill>
                    <a:schemeClr val="tx1"/>
                  </a:solidFill>
                  <a:effectLst/>
                  <a:uFillTx/>
                  <a:ea typeface="+mj-ea"/>
                  <a:cs typeface="+mj-cs"/>
                  <a:sym typeface="Gill Sans"/>
                </a:endParaRPr>
              </a:p>
            </p:txBody>
          </p:sp>
        </mc:Choice>
        <mc:Fallback xmlns="">
          <p:sp>
            <p:nvSpPr>
              <p:cNvPr id="2" name="TextBox 1">
                <a:extLst>
                  <a:ext uri="{FF2B5EF4-FFF2-40B4-BE49-F238E27FC236}">
                    <a16:creationId xmlns:a16="http://schemas.microsoft.com/office/drawing/2014/main" id="{8646D76E-30EA-B64B-8706-C6BF6E839DA3}"/>
                  </a:ext>
                </a:extLst>
              </p:cNvPr>
              <p:cNvSpPr txBox="1">
                <a:spLocks noRot="1" noChangeAspect="1" noMove="1" noResize="1" noEditPoints="1" noAdjustHandles="1" noChangeArrowheads="1" noChangeShapeType="1" noTextEdit="1"/>
              </p:cNvSpPr>
              <p:nvPr/>
            </p:nvSpPr>
            <p:spPr>
              <a:xfrm>
                <a:off x="14369142" y="7513420"/>
                <a:ext cx="6386947" cy="1231106"/>
              </a:xfrm>
              <a:prstGeom prst="rect">
                <a:avLst/>
              </a:prstGeom>
              <a:blipFill>
                <a:blip r:embed="rId3"/>
                <a:stretch>
                  <a:fillRect t="-23000" b="-46000"/>
                </a:stretch>
              </a:blipFill>
              <a:ln w="38100" cap="flat">
                <a:solidFill>
                  <a:schemeClr val="accent1">
                    <a:lumMod val="50000"/>
                  </a:schemeClr>
                </a:solid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302282041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Methods</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588817" y="3940462"/>
            <a:ext cx="11076710"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Theoretical / Simulation Based</a:t>
            </a:r>
            <a:endParaRPr lang="en-US" sz="4800" b="1" dirty="0"/>
          </a:p>
          <a:p>
            <a:pPr indent="0">
              <a:buNone/>
            </a:pPr>
            <a:endParaRPr lang="en-US" sz="4800" dirty="0"/>
          </a:p>
          <a:p>
            <a:pPr marL="685800" indent="-685800"/>
            <a:r>
              <a:rPr lang="en-US" sz="4800" b="1" dirty="0"/>
              <a:t>Benchmarks</a:t>
            </a:r>
          </a:p>
          <a:p>
            <a:pPr indent="0">
              <a:buNone/>
            </a:pPr>
            <a:r>
              <a:rPr lang="en-US" sz="4800" dirty="0">
                <a:sym typeface="Wingdings" pitchFamily="2" charset="2"/>
              </a:rPr>
              <a:t>	</a:t>
            </a:r>
            <a:r>
              <a:rPr lang="en-US" sz="4800" dirty="0"/>
              <a:t>	</a:t>
            </a:r>
            <a:r>
              <a:rPr lang="en-US" sz="4800" dirty="0">
                <a:sym typeface="Wingdings" pitchFamily="2" charset="2"/>
              </a:rPr>
              <a:t> </a:t>
            </a:r>
            <a:r>
              <a:rPr lang="en-US" sz="4800" dirty="0"/>
              <a:t>Scalability to larger data sets</a:t>
            </a:r>
          </a:p>
          <a:p>
            <a:pPr indent="0">
              <a:buNone/>
            </a:pPr>
            <a:r>
              <a:rPr lang="en-US" sz="4800" dirty="0">
                <a:sym typeface="Wingdings" pitchFamily="2" charset="2"/>
              </a:rPr>
              <a:t>		 </a:t>
            </a:r>
            <a:r>
              <a:rPr lang="en-US" sz="4800" dirty="0"/>
              <a:t>Performance (e.g., interactive </a:t>
            </a:r>
          </a:p>
          <a:p>
            <a:pPr indent="0">
              <a:buNone/>
            </a:pPr>
            <a:r>
              <a:rPr lang="en-US" sz="4800" dirty="0"/>
              <a:t>			frame 	rates)</a:t>
            </a:r>
          </a:p>
          <a:p>
            <a:pPr indent="0">
              <a:buNone/>
            </a:pPr>
            <a:endParaRPr lang="en-US" sz="4800" dirty="0"/>
          </a:p>
          <a:p>
            <a:pPr indent="0">
              <a:buNone/>
            </a:pPr>
            <a:endParaRPr lang="en-US" sz="4800" dirty="0"/>
          </a:p>
          <a:p>
            <a:pPr marL="685800" indent="-685800"/>
            <a:endParaRPr lang="en-US" sz="4800" b="1" dirty="0"/>
          </a:p>
          <a:p>
            <a:pPr indent="0">
              <a:buNone/>
            </a:pPr>
            <a:endParaRPr lang="en-US" sz="4800" b="1" dirty="0"/>
          </a:p>
        </p:txBody>
      </p:sp>
      <p:pic>
        <p:nvPicPr>
          <p:cNvPr id="27" name="Picture 26" descr="Scatter chart&#10;&#10;Description automatically generated">
            <a:extLst>
              <a:ext uri="{FF2B5EF4-FFF2-40B4-BE49-F238E27FC236}">
                <a16:creationId xmlns:a16="http://schemas.microsoft.com/office/drawing/2014/main" id="{A70C0033-9DE7-E648-AE58-CAA2AEE8C0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34761" y="4052962"/>
            <a:ext cx="4930408" cy="4691565"/>
          </a:xfrm>
          <a:prstGeom prst="rect">
            <a:avLst/>
          </a:prstGeom>
        </p:spPr>
      </p:pic>
      <p:pic>
        <p:nvPicPr>
          <p:cNvPr id="29" name="Picture 28" descr="A picture containing sky&#10;&#10;Description automatically generated">
            <a:extLst>
              <a:ext uri="{FF2B5EF4-FFF2-40B4-BE49-F238E27FC236}">
                <a16:creationId xmlns:a16="http://schemas.microsoft.com/office/drawing/2014/main" id="{0BCD5988-1390-244D-BC2B-23BC7435A1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47419" y="4113243"/>
            <a:ext cx="5805450" cy="4341012"/>
          </a:xfrm>
          <a:prstGeom prst="rect">
            <a:avLst/>
          </a:prstGeom>
        </p:spPr>
      </p:pic>
      <p:sp>
        <p:nvSpPr>
          <p:cNvPr id="30" name="Rectangle 29">
            <a:extLst>
              <a:ext uri="{FF2B5EF4-FFF2-40B4-BE49-F238E27FC236}">
                <a16:creationId xmlns:a16="http://schemas.microsoft.com/office/drawing/2014/main" id="{8A4FF556-8977-EF46-BD87-1CD048ACE16F}"/>
              </a:ext>
            </a:extLst>
          </p:cNvPr>
          <p:cNvSpPr/>
          <p:nvPr/>
        </p:nvSpPr>
        <p:spPr>
          <a:xfrm>
            <a:off x="11956869" y="8892850"/>
            <a:ext cx="12192000" cy="523220"/>
          </a:xfrm>
          <a:prstGeom prst="rect">
            <a:avLst/>
          </a:prstGeom>
        </p:spPr>
        <p:txBody>
          <a:bodyPr>
            <a:spAutoFit/>
          </a:bodyPr>
          <a:lstStyle/>
          <a:p>
            <a:r>
              <a:rPr lang="en-US" sz="2800" dirty="0"/>
              <a:t>https://</a:t>
            </a:r>
            <a:r>
              <a:rPr lang="en-US" sz="2800" dirty="0" err="1"/>
              <a:t>www.cs.ubc.ca</a:t>
            </a:r>
            <a:r>
              <a:rPr lang="en-US" sz="2800" dirty="0"/>
              <a:t>/~</a:t>
            </a:r>
            <a:r>
              <a:rPr lang="en-US" sz="2800" dirty="0" err="1"/>
              <a:t>tmm</a:t>
            </a:r>
            <a:r>
              <a:rPr lang="en-US" sz="2800" dirty="0"/>
              <a:t>/courses/547-19/slides/</a:t>
            </a:r>
            <a:r>
              <a:rPr lang="en-US" sz="2800" dirty="0" err="1"/>
              <a:t>javier-persisthomol.pdf</a:t>
            </a:r>
            <a:endParaRPr lang="en-US" sz="2800" dirty="0"/>
          </a:p>
        </p:txBody>
      </p:sp>
      <p:pic>
        <p:nvPicPr>
          <p:cNvPr id="12" name="Picture 11" descr="A picture containing table&#10;&#10;Description automatically generated">
            <a:extLst>
              <a:ext uri="{FF2B5EF4-FFF2-40B4-BE49-F238E27FC236}">
                <a16:creationId xmlns:a16="http://schemas.microsoft.com/office/drawing/2014/main" id="{D1153C0C-4700-D143-817F-886A07C5FD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91930" y="9939484"/>
            <a:ext cx="10903253" cy="3073400"/>
          </a:xfrm>
          <a:prstGeom prst="rect">
            <a:avLst/>
          </a:prstGeom>
        </p:spPr>
      </p:pic>
    </p:spTree>
    <p:extLst>
      <p:ext uri="{BB962C8B-B14F-4D97-AF65-F5344CB8AC3E}">
        <p14:creationId xmlns:p14="http://schemas.microsoft.com/office/powerpoint/2010/main" val="356047201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Methods</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588817" y="3940462"/>
            <a:ext cx="11948088"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Human Subject Experiments </a:t>
            </a:r>
          </a:p>
          <a:p>
            <a:pPr indent="0">
              <a:buNone/>
            </a:pPr>
            <a:endParaRPr lang="en-US" sz="4800" b="1" dirty="0"/>
          </a:p>
          <a:p>
            <a:pPr marL="685800" indent="-685800"/>
            <a:r>
              <a:rPr lang="en-US" sz="4800" b="1" dirty="0"/>
              <a:t>Controlled Experiments</a:t>
            </a:r>
          </a:p>
          <a:p>
            <a:pPr marL="685800" indent="-685800"/>
            <a:endParaRPr lang="en-US" sz="4800" b="1" dirty="0"/>
          </a:p>
          <a:p>
            <a:pPr marL="685800" indent="-685800"/>
            <a:r>
              <a:rPr lang="en-US" sz="4800" b="1" dirty="0"/>
              <a:t>Observational Studies</a:t>
            </a:r>
          </a:p>
          <a:p>
            <a:pPr marL="685800" indent="-685800"/>
            <a:endParaRPr lang="en-US" sz="4800" b="1" dirty="0"/>
          </a:p>
          <a:p>
            <a:pPr marL="685800" indent="-685800"/>
            <a:r>
              <a:rPr lang="en-US" sz="4800" b="1" dirty="0"/>
              <a:t>Field Deployment or Case Studies </a:t>
            </a:r>
          </a:p>
          <a:p>
            <a:pPr marL="685800" indent="-685800"/>
            <a:endParaRPr lang="en-US" sz="4800" b="1" dirty="0"/>
          </a:p>
          <a:p>
            <a:pPr indent="0">
              <a:buNone/>
            </a:pPr>
            <a:endParaRPr lang="en-US" sz="4800" b="1" dirty="0"/>
          </a:p>
        </p:txBody>
      </p:sp>
    </p:spTree>
    <p:extLst>
      <p:ext uri="{BB962C8B-B14F-4D97-AF65-F5344CB8AC3E}">
        <p14:creationId xmlns:p14="http://schemas.microsoft.com/office/powerpoint/2010/main" val="2095977107"/>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Methods</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588817" y="3940462"/>
            <a:ext cx="11948088"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Human Subject Experiments</a:t>
            </a:r>
          </a:p>
          <a:p>
            <a:pPr indent="0">
              <a:buNone/>
            </a:pPr>
            <a:r>
              <a:rPr lang="en-US" sz="4800" b="1" dirty="0">
                <a:solidFill>
                  <a:srgbClr val="FF4013"/>
                </a:solidFill>
              </a:rPr>
              <a:t> </a:t>
            </a:r>
            <a:endParaRPr lang="en-US" sz="4800" b="1" dirty="0"/>
          </a:p>
          <a:p>
            <a:pPr marL="685800" indent="-685800"/>
            <a:r>
              <a:rPr lang="en-US" sz="4800" b="1" dirty="0"/>
              <a:t>Controlled Experiments</a:t>
            </a:r>
          </a:p>
          <a:p>
            <a:pPr marL="685800" indent="-685800"/>
            <a:endParaRPr lang="en-US" sz="4800" b="1" dirty="0"/>
          </a:p>
          <a:p>
            <a:pPr marL="685800" indent="-685800"/>
            <a:r>
              <a:rPr lang="en-US" sz="4800" b="1" dirty="0"/>
              <a:t>Observational Studies</a:t>
            </a:r>
          </a:p>
          <a:p>
            <a:pPr marL="685800" indent="-685800"/>
            <a:endParaRPr lang="en-US" sz="4800" b="1" dirty="0"/>
          </a:p>
          <a:p>
            <a:pPr marL="685800" indent="-685800"/>
            <a:r>
              <a:rPr lang="en-US" sz="4800" b="1" dirty="0"/>
              <a:t>Field Deployment or Case Studies </a:t>
            </a:r>
          </a:p>
          <a:p>
            <a:pPr marL="685800" indent="-685800"/>
            <a:endParaRPr lang="en-US" sz="4800" b="1" dirty="0"/>
          </a:p>
          <a:p>
            <a:pPr indent="0">
              <a:buNone/>
            </a:pPr>
            <a:endParaRPr lang="en-US" sz="4800" b="1" dirty="0"/>
          </a:p>
        </p:txBody>
      </p:sp>
      <p:pic>
        <p:nvPicPr>
          <p:cNvPr id="4" name="Picture 3" descr="Graphical user interface&#10;&#10;Description automatically generated with low confidence">
            <a:extLst>
              <a:ext uri="{FF2B5EF4-FFF2-40B4-BE49-F238E27FC236}">
                <a16:creationId xmlns:a16="http://schemas.microsoft.com/office/drawing/2014/main" id="{BB77B4C5-FE29-A64C-80CD-5DF94B85E3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5468" y="4623335"/>
            <a:ext cx="11859715" cy="7578518"/>
          </a:xfrm>
          <a:prstGeom prst="rect">
            <a:avLst/>
          </a:prstGeom>
        </p:spPr>
      </p:pic>
      <p:pic>
        <p:nvPicPr>
          <p:cNvPr id="3" name="Graphic 2" descr="Doctor female with solid fill">
            <a:extLst>
              <a:ext uri="{FF2B5EF4-FFF2-40B4-BE49-F238E27FC236}">
                <a16:creationId xmlns:a16="http://schemas.microsoft.com/office/drawing/2014/main" id="{8B9BE5FE-6A90-A04A-BC96-4827434B4B1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035489" y="4832343"/>
            <a:ext cx="1863635" cy="1863635"/>
          </a:xfrm>
          <a:prstGeom prst="rect">
            <a:avLst/>
          </a:prstGeom>
        </p:spPr>
      </p:pic>
      <p:pic>
        <p:nvPicPr>
          <p:cNvPr id="7" name="Graphic 6" descr="User with solid fill">
            <a:extLst>
              <a:ext uri="{FF2B5EF4-FFF2-40B4-BE49-F238E27FC236}">
                <a16:creationId xmlns:a16="http://schemas.microsoft.com/office/drawing/2014/main" id="{40613833-C525-4F44-A60F-2B093BF3EB5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746723" y="7972809"/>
            <a:ext cx="1863635" cy="1863635"/>
          </a:xfrm>
          <a:prstGeom prst="rect">
            <a:avLst/>
          </a:prstGeom>
        </p:spPr>
      </p:pic>
      <p:sp>
        <p:nvSpPr>
          <p:cNvPr id="2" name="Frame 1">
            <a:extLst>
              <a:ext uri="{FF2B5EF4-FFF2-40B4-BE49-F238E27FC236}">
                <a16:creationId xmlns:a16="http://schemas.microsoft.com/office/drawing/2014/main" id="{D4855BEC-CC30-1A4B-8924-B0B75B6DD89A}"/>
              </a:ext>
            </a:extLst>
          </p:cNvPr>
          <p:cNvSpPr/>
          <p:nvPr/>
        </p:nvSpPr>
        <p:spPr>
          <a:xfrm>
            <a:off x="313509" y="3783706"/>
            <a:ext cx="5303520" cy="1180178"/>
          </a:xfrm>
          <a:prstGeom prst="frame">
            <a:avLst/>
          </a:prstGeom>
          <a:blipFill rotWithShape="1">
            <a:blip r:embed="rId8"/>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306410773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Last Class </a:t>
            </a:r>
          </a:p>
        </p:txBody>
      </p:sp>
      <p:sp>
        <p:nvSpPr>
          <p:cNvPr id="7" name="TextBox 6">
            <a:extLst>
              <a:ext uri="{FF2B5EF4-FFF2-40B4-BE49-F238E27FC236}">
                <a16:creationId xmlns:a16="http://schemas.microsoft.com/office/drawing/2014/main" id="{89B368A6-CD3D-674F-A613-A0675DAE59EE}"/>
              </a:ext>
            </a:extLst>
          </p:cNvPr>
          <p:cNvSpPr txBox="1"/>
          <p:nvPr/>
        </p:nvSpPr>
        <p:spPr>
          <a:xfrm>
            <a:off x="956938" y="3840368"/>
            <a:ext cx="21875353" cy="35496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kumimoji="0" lang="en-US" b="1" i="0" u="none" strike="noStrike" cap="none" spc="0" normalizeH="0" baseline="0" dirty="0">
                <a:ln>
                  <a:noFill/>
                </a:ln>
                <a:solidFill>
                  <a:srgbClr val="000000"/>
                </a:solidFill>
                <a:effectLst/>
                <a:uFillTx/>
                <a:latin typeface="+mj-lt"/>
                <a:ea typeface="+mj-ea"/>
                <a:cs typeface="+mj-cs"/>
                <a:sym typeface="Gill Sans"/>
              </a:rPr>
              <a:t>We:</a:t>
            </a:r>
          </a:p>
          <a:p>
            <a:pPr marL="685800" indent="-685800" algn="l">
              <a:buFont typeface="Arial" panose="020B0604020202020204" pitchFamily="34" charset="0"/>
              <a:buChar char="•"/>
            </a:pPr>
            <a:r>
              <a:rPr lang="en-US" dirty="0"/>
              <a:t>Reviewed Visualization for Communication</a:t>
            </a:r>
          </a:p>
          <a:p>
            <a:pPr marL="685800" indent="-685800" algn="l">
              <a:buFont typeface="Arial" panose="020B0604020202020204" pitchFamily="34" charset="0"/>
              <a:buChar char="•"/>
            </a:pPr>
            <a:endParaRPr kumimoji="0" lang="en-US" i="0" u="none" strike="noStrike" cap="none" spc="0" normalizeH="0" baseline="0" dirty="0">
              <a:ln>
                <a:noFill/>
              </a:ln>
              <a:solidFill>
                <a:srgbClr val="000000"/>
              </a:solidFill>
              <a:effectLst/>
              <a:uFillTx/>
              <a:latin typeface="+mj-lt"/>
              <a:ea typeface="+mj-ea"/>
              <a:cs typeface="+mj-cs"/>
              <a:sym typeface="Gill Sans"/>
            </a:endParaRPr>
          </a:p>
          <a:p>
            <a:pPr marR="0" algn="l" defTabSz="825500" rtl="0" fontAlgn="auto" latinLnBrk="0" hangingPunct="0">
              <a:lnSpc>
                <a:spcPct val="100000"/>
              </a:lnSpc>
              <a:spcBef>
                <a:spcPts val="0"/>
              </a:spcBef>
              <a:spcAft>
                <a:spcPts val="0"/>
              </a:spcAft>
              <a:buClrTx/>
              <a:buSzTx/>
              <a:tabLst/>
            </a:pPr>
            <a:r>
              <a:rPr lang="en-US" b="1" i="1" dirty="0"/>
              <a:t>Any Questions?</a:t>
            </a:r>
            <a:endParaRPr kumimoji="0" lang="en-US" b="1" i="1" u="none" strike="noStrike" cap="none" spc="0" normalizeH="0" baseline="0" dirty="0">
              <a:ln>
                <a:noFill/>
              </a:ln>
              <a:solidFill>
                <a:srgbClr val="000000"/>
              </a:solidFill>
              <a:effectLst/>
              <a:uFillTx/>
              <a:latin typeface="+mj-lt"/>
              <a:ea typeface="+mj-ea"/>
              <a:cs typeface="+mj-cs"/>
              <a:sym typeface="Gill San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Methods</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588817" y="3940462"/>
            <a:ext cx="9829801"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Human Subject Experiments</a:t>
            </a:r>
          </a:p>
          <a:p>
            <a:pPr indent="0">
              <a:buNone/>
            </a:pPr>
            <a:r>
              <a:rPr lang="en-US" sz="4800" b="1" dirty="0">
                <a:solidFill>
                  <a:srgbClr val="FF4013"/>
                </a:solidFill>
              </a:rPr>
              <a:t> </a:t>
            </a:r>
            <a:endParaRPr lang="en-US" sz="4800" b="1" dirty="0"/>
          </a:p>
          <a:p>
            <a:pPr marL="685800" indent="-685800"/>
            <a:r>
              <a:rPr lang="en-US" sz="4800" b="1" dirty="0"/>
              <a:t>Controlled Experiment</a:t>
            </a:r>
          </a:p>
          <a:p>
            <a:pPr indent="0">
              <a:buNone/>
            </a:pPr>
            <a:r>
              <a:rPr lang="en-US" sz="4800" dirty="0">
                <a:sym typeface="Wingdings" pitchFamily="2" charset="2"/>
              </a:rPr>
              <a:t>	 Specific repeated task across 			multiple conditions </a:t>
            </a:r>
          </a:p>
          <a:p>
            <a:pPr indent="0">
              <a:buNone/>
            </a:pPr>
            <a:r>
              <a:rPr lang="en-US" sz="4800" dirty="0">
                <a:sym typeface="Wingdings" pitchFamily="2" charset="2"/>
              </a:rPr>
              <a:t>	 Collect quantitative data (ex. 			time, accuracy)  </a:t>
            </a:r>
          </a:p>
          <a:p>
            <a:pPr marL="685800" indent="-685800"/>
            <a:endParaRPr lang="en-US" sz="4800" b="1" dirty="0"/>
          </a:p>
          <a:p>
            <a:pPr indent="0">
              <a:buNone/>
            </a:pPr>
            <a:endParaRPr lang="en-US" sz="4800" b="1" dirty="0"/>
          </a:p>
        </p:txBody>
      </p:sp>
      <p:sp>
        <p:nvSpPr>
          <p:cNvPr id="2" name="Rectangle 1">
            <a:extLst>
              <a:ext uri="{FF2B5EF4-FFF2-40B4-BE49-F238E27FC236}">
                <a16:creationId xmlns:a16="http://schemas.microsoft.com/office/drawing/2014/main" id="{353771C0-00B1-2842-B68B-7E349549D9F1}"/>
              </a:ext>
            </a:extLst>
          </p:cNvPr>
          <p:cNvSpPr/>
          <p:nvPr/>
        </p:nvSpPr>
        <p:spPr>
          <a:xfrm>
            <a:off x="10589027" y="3678372"/>
            <a:ext cx="3931920" cy="2651760"/>
          </a:xfrm>
          <a:prstGeom prst="rect">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A</a:t>
            </a:r>
          </a:p>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New Vis</a:t>
            </a: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9" name="Rectangle 8">
            <a:extLst>
              <a:ext uri="{FF2B5EF4-FFF2-40B4-BE49-F238E27FC236}">
                <a16:creationId xmlns:a16="http://schemas.microsoft.com/office/drawing/2014/main" id="{77CCCC35-1ADA-E84B-9155-880ACD1769C0}"/>
              </a:ext>
            </a:extLst>
          </p:cNvPr>
          <p:cNvSpPr/>
          <p:nvPr/>
        </p:nvSpPr>
        <p:spPr>
          <a:xfrm>
            <a:off x="15226145" y="3663372"/>
            <a:ext cx="3931920" cy="2651760"/>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B</a:t>
            </a:r>
          </a:p>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Comparison Vis 1</a:t>
            </a:r>
          </a:p>
        </p:txBody>
      </p:sp>
      <p:sp>
        <p:nvSpPr>
          <p:cNvPr id="11" name="Rectangle 10">
            <a:extLst>
              <a:ext uri="{FF2B5EF4-FFF2-40B4-BE49-F238E27FC236}">
                <a16:creationId xmlns:a16="http://schemas.microsoft.com/office/drawing/2014/main" id="{EEFE374C-CE86-FF46-91C4-87EEE7217F90}"/>
              </a:ext>
            </a:extLst>
          </p:cNvPr>
          <p:cNvSpPr/>
          <p:nvPr/>
        </p:nvSpPr>
        <p:spPr>
          <a:xfrm>
            <a:off x="19863263" y="3663372"/>
            <a:ext cx="3931920" cy="2651760"/>
          </a:xfrm>
          <a:prstGeom prst="rect">
            <a:avLst/>
          </a:prstGeom>
          <a:solidFill>
            <a:schemeClr val="accent3">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C</a:t>
            </a:r>
          </a:p>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Comparison Vis 2</a:t>
            </a:r>
          </a:p>
        </p:txBody>
      </p:sp>
      <p:sp>
        <p:nvSpPr>
          <p:cNvPr id="3" name="Rectangle 2">
            <a:extLst>
              <a:ext uri="{FF2B5EF4-FFF2-40B4-BE49-F238E27FC236}">
                <a16:creationId xmlns:a16="http://schemas.microsoft.com/office/drawing/2014/main" id="{BC3BA5AD-EA6B-EB49-B70F-EE9597ACD15F}"/>
              </a:ext>
            </a:extLst>
          </p:cNvPr>
          <p:cNvSpPr/>
          <p:nvPr/>
        </p:nvSpPr>
        <p:spPr>
          <a:xfrm>
            <a:off x="10589027" y="6726062"/>
            <a:ext cx="13206156" cy="923330"/>
          </a:xfrm>
          <a:prstGeom prst="rect">
            <a:avLst/>
          </a:prstGeom>
          <a:noFill/>
          <a:ln w="28575">
            <a:solidFill>
              <a:schemeClr val="tx1"/>
            </a:solidFill>
          </a:ln>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Task: Find all outliers in the data</a:t>
            </a:r>
          </a:p>
        </p:txBody>
      </p:sp>
      <p:sp>
        <p:nvSpPr>
          <p:cNvPr id="12" name="Rectangle 11">
            <a:extLst>
              <a:ext uri="{FF2B5EF4-FFF2-40B4-BE49-F238E27FC236}">
                <a16:creationId xmlns:a16="http://schemas.microsoft.com/office/drawing/2014/main" id="{206E6D60-01CB-9F4D-ACEF-3C345E377748}"/>
              </a:ext>
            </a:extLst>
          </p:cNvPr>
          <p:cNvSpPr/>
          <p:nvPr/>
        </p:nvSpPr>
        <p:spPr>
          <a:xfrm>
            <a:off x="10589027" y="7986583"/>
            <a:ext cx="13206156" cy="923330"/>
          </a:xfrm>
          <a:prstGeom prst="rect">
            <a:avLst/>
          </a:prstGeom>
          <a:noFill/>
          <a:ln w="28575">
            <a:solidFill>
              <a:schemeClr val="tx1"/>
            </a:solidFill>
          </a:ln>
        </p:spPr>
        <p:txBody>
          <a:bodyPr wrap="square" lIns="91440" tIns="45720" rIns="91440" bIns="45720">
            <a:spAutoFit/>
          </a:bodyPr>
          <a:lstStyle/>
          <a:p>
            <a:pPr algn="ctr"/>
            <a:r>
              <a:rPr lang="en-US" sz="5400" dirty="0">
                <a:ln w="0"/>
                <a:solidFill>
                  <a:schemeClr val="tx1"/>
                </a:solidFill>
                <a:effectLst>
                  <a:outerShdw blurRad="38100" dist="19050" dir="2700000" algn="tl" rotWithShape="0">
                    <a:schemeClr val="dk1">
                      <a:alpha val="40000"/>
                    </a:schemeClr>
                  </a:outerShdw>
                </a:effectLst>
              </a:rPr>
              <a:t>Collect: Time, Accuracy</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0F65B830-DCC2-8A4C-BE94-39871C38EB27}"/>
              </a:ext>
            </a:extLst>
          </p:cNvPr>
          <p:cNvSpPr/>
          <p:nvPr/>
        </p:nvSpPr>
        <p:spPr>
          <a:xfrm>
            <a:off x="10589027" y="9247104"/>
            <a:ext cx="13206156" cy="4023360"/>
          </a:xfrm>
          <a:prstGeom prst="rect">
            <a:avLst/>
          </a:prstGeom>
          <a:noFill/>
          <a:ln w="28575">
            <a:solidFill>
              <a:schemeClr val="tx1"/>
            </a:solidFill>
          </a:ln>
        </p:spPr>
        <p:txBody>
          <a:bodyPr wrap="square" lIns="91440" tIns="45720" rIns="91440" bIns="45720">
            <a:spAutoFit/>
          </a:bodyPr>
          <a:lstStyle/>
          <a:p>
            <a:pPr algn="ctr"/>
            <a:r>
              <a:rPr lang="en-US" sz="5400" dirty="0">
                <a:ln w="0"/>
                <a:solidFill>
                  <a:schemeClr val="tx1"/>
                </a:solidFill>
                <a:effectLst>
                  <a:outerShdw blurRad="38100" dist="19050" dir="2700000" algn="tl" rotWithShape="0">
                    <a:schemeClr val="dk1">
                      <a:alpha val="40000"/>
                    </a:schemeClr>
                  </a:outerShdw>
                </a:effectLst>
              </a:rPr>
              <a:t>Compare data across groups</a:t>
            </a:r>
          </a:p>
          <a:p>
            <a:pPr algn="ctr"/>
            <a:endParaRPr lang="en-US" sz="5400" b="0" cap="none" spc="0" dirty="0">
              <a:ln w="0"/>
              <a:solidFill>
                <a:schemeClr val="tx1"/>
              </a:solidFill>
              <a:effectLst>
                <a:outerShdw blurRad="38100" dist="19050" dir="2700000" algn="tl" rotWithShape="0">
                  <a:schemeClr val="dk1">
                    <a:alpha val="40000"/>
                  </a:schemeClr>
                </a:outerShdw>
              </a:effectLst>
            </a:endParaRPr>
          </a:p>
          <a:p>
            <a:pPr algn="ctr"/>
            <a:endParaRPr lang="en-US" sz="5400" dirty="0">
              <a:ln w="0"/>
              <a:solidFill>
                <a:schemeClr val="tx1"/>
              </a:solidFill>
              <a:effectLst>
                <a:outerShdw blurRad="38100" dist="19050" dir="2700000" algn="tl" rotWithShape="0">
                  <a:schemeClr val="dk1">
                    <a:alpha val="40000"/>
                  </a:schemeClr>
                </a:outerShdw>
              </a:effectLst>
            </a:endParaRPr>
          </a:p>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1C8057CF-94F2-8443-86EB-345DD6CC9853}"/>
                  </a:ext>
                </a:extLst>
              </p:cNvPr>
              <p:cNvGraphicFramePr/>
              <p:nvPr/>
            </p:nvGraphicFramePr>
            <p:xfrm>
              <a:off x="11831781" y="10002981"/>
              <a:ext cx="10501745" cy="3267483"/>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4" name="Chart 3">
                <a:extLst>
                  <a:ext uri="{FF2B5EF4-FFF2-40B4-BE49-F238E27FC236}">
                    <a16:creationId xmlns:a16="http://schemas.microsoft.com/office/drawing/2014/main" id="{1C8057CF-94F2-8443-86EB-345DD6CC9853}"/>
                  </a:ext>
                </a:extLst>
              </p:cNvPr>
              <p:cNvPicPr>
                <a:picLocks noGrp="1" noRot="1" noChangeAspect="1" noMove="1" noResize="1" noEditPoints="1" noAdjustHandles="1" noChangeArrowheads="1" noChangeShapeType="1"/>
              </p:cNvPicPr>
              <p:nvPr/>
            </p:nvPicPr>
            <p:blipFill>
              <a:blip r:embed="rId4"/>
              <a:stretch>
                <a:fillRect/>
              </a:stretch>
            </p:blipFill>
            <p:spPr>
              <a:xfrm>
                <a:off x="11831781" y="10002981"/>
                <a:ext cx="10501745" cy="3267483"/>
              </a:xfrm>
              <a:prstGeom prst="rect">
                <a:avLst/>
              </a:prstGeom>
            </p:spPr>
          </p:pic>
        </mc:Fallback>
      </mc:AlternateContent>
    </p:spTree>
    <p:extLst>
      <p:ext uri="{BB962C8B-B14F-4D97-AF65-F5344CB8AC3E}">
        <p14:creationId xmlns:p14="http://schemas.microsoft.com/office/powerpoint/2010/main" val="19684128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Methods</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588817" y="3940462"/>
            <a:ext cx="9829801"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Human Subject Experiments </a:t>
            </a:r>
          </a:p>
          <a:p>
            <a:pPr indent="0">
              <a:buNone/>
            </a:pPr>
            <a:endParaRPr lang="en-US" sz="4800" b="1" dirty="0"/>
          </a:p>
          <a:p>
            <a:pPr marL="685800" indent="-685800"/>
            <a:r>
              <a:rPr lang="en-US" sz="4800" b="1" dirty="0"/>
              <a:t>Controlled Experiment</a:t>
            </a:r>
          </a:p>
          <a:p>
            <a:pPr indent="0">
              <a:buNone/>
            </a:pPr>
            <a:r>
              <a:rPr lang="en-US" sz="4800" dirty="0">
                <a:sym typeface="Wingdings" pitchFamily="2" charset="2"/>
              </a:rPr>
              <a:t>	 Specific repeated task across 			multiple conditions </a:t>
            </a:r>
          </a:p>
          <a:p>
            <a:pPr indent="0">
              <a:buNone/>
            </a:pPr>
            <a:r>
              <a:rPr lang="en-US" sz="4800" dirty="0">
                <a:sym typeface="Wingdings" pitchFamily="2" charset="2"/>
              </a:rPr>
              <a:t>	 Collect quantitative data (ex. 			time, accuracy)  </a:t>
            </a:r>
          </a:p>
          <a:p>
            <a:pPr indent="0">
              <a:buNone/>
            </a:pPr>
            <a:endParaRPr lang="en-US" sz="4800" dirty="0">
              <a:sym typeface="Wingdings" pitchFamily="2" charset="2"/>
            </a:endParaRPr>
          </a:p>
          <a:p>
            <a:pPr indent="0">
              <a:buNone/>
            </a:pPr>
            <a:r>
              <a:rPr lang="en-US" sz="4800" dirty="0">
                <a:sym typeface="Wingdings" pitchFamily="2" charset="2"/>
              </a:rPr>
              <a:t> There are many ways to design a 	controlled experiment (i.e. many 	experimental designs). We’ll touch 	on some more later. </a:t>
            </a:r>
          </a:p>
          <a:p>
            <a:pPr marL="685800" indent="-685800"/>
            <a:endParaRPr lang="en-US" sz="4800" b="1" dirty="0"/>
          </a:p>
          <a:p>
            <a:pPr indent="0">
              <a:buNone/>
            </a:pPr>
            <a:endParaRPr lang="en-US" sz="4800" b="1" dirty="0"/>
          </a:p>
        </p:txBody>
      </p:sp>
      <p:sp>
        <p:nvSpPr>
          <p:cNvPr id="2" name="Rectangle 1">
            <a:extLst>
              <a:ext uri="{FF2B5EF4-FFF2-40B4-BE49-F238E27FC236}">
                <a16:creationId xmlns:a16="http://schemas.microsoft.com/office/drawing/2014/main" id="{353771C0-00B1-2842-B68B-7E349549D9F1}"/>
              </a:ext>
            </a:extLst>
          </p:cNvPr>
          <p:cNvSpPr/>
          <p:nvPr/>
        </p:nvSpPr>
        <p:spPr>
          <a:xfrm>
            <a:off x="10589027" y="3678372"/>
            <a:ext cx="3931920" cy="2651760"/>
          </a:xfrm>
          <a:prstGeom prst="rect">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A</a:t>
            </a:r>
          </a:p>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New Vis</a:t>
            </a: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9" name="Rectangle 8">
            <a:extLst>
              <a:ext uri="{FF2B5EF4-FFF2-40B4-BE49-F238E27FC236}">
                <a16:creationId xmlns:a16="http://schemas.microsoft.com/office/drawing/2014/main" id="{77CCCC35-1ADA-E84B-9155-880ACD1769C0}"/>
              </a:ext>
            </a:extLst>
          </p:cNvPr>
          <p:cNvSpPr/>
          <p:nvPr/>
        </p:nvSpPr>
        <p:spPr>
          <a:xfrm>
            <a:off x="15226145" y="3663372"/>
            <a:ext cx="3931920" cy="2651760"/>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B</a:t>
            </a:r>
          </a:p>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Comparison Vis 1</a:t>
            </a:r>
          </a:p>
        </p:txBody>
      </p:sp>
      <p:sp>
        <p:nvSpPr>
          <p:cNvPr id="11" name="Rectangle 10">
            <a:extLst>
              <a:ext uri="{FF2B5EF4-FFF2-40B4-BE49-F238E27FC236}">
                <a16:creationId xmlns:a16="http://schemas.microsoft.com/office/drawing/2014/main" id="{EEFE374C-CE86-FF46-91C4-87EEE7217F90}"/>
              </a:ext>
            </a:extLst>
          </p:cNvPr>
          <p:cNvSpPr/>
          <p:nvPr/>
        </p:nvSpPr>
        <p:spPr>
          <a:xfrm>
            <a:off x="19863263" y="3663372"/>
            <a:ext cx="3931920" cy="2651760"/>
          </a:xfrm>
          <a:prstGeom prst="rect">
            <a:avLst/>
          </a:prstGeom>
          <a:solidFill>
            <a:schemeClr val="accent3">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C</a:t>
            </a:r>
          </a:p>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Comparison Vis 2</a:t>
            </a:r>
          </a:p>
        </p:txBody>
      </p:sp>
      <p:sp>
        <p:nvSpPr>
          <p:cNvPr id="3" name="Rectangle 2">
            <a:extLst>
              <a:ext uri="{FF2B5EF4-FFF2-40B4-BE49-F238E27FC236}">
                <a16:creationId xmlns:a16="http://schemas.microsoft.com/office/drawing/2014/main" id="{BC3BA5AD-EA6B-EB49-B70F-EE9597ACD15F}"/>
              </a:ext>
            </a:extLst>
          </p:cNvPr>
          <p:cNvSpPr/>
          <p:nvPr/>
        </p:nvSpPr>
        <p:spPr>
          <a:xfrm>
            <a:off x="10589027" y="6726062"/>
            <a:ext cx="13206156" cy="923330"/>
          </a:xfrm>
          <a:prstGeom prst="rect">
            <a:avLst/>
          </a:prstGeom>
          <a:noFill/>
          <a:ln w="28575">
            <a:solidFill>
              <a:schemeClr val="tx1"/>
            </a:solidFill>
          </a:ln>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Task: Find all outliers in the data</a:t>
            </a:r>
          </a:p>
        </p:txBody>
      </p:sp>
      <p:sp>
        <p:nvSpPr>
          <p:cNvPr id="12" name="Rectangle 11">
            <a:extLst>
              <a:ext uri="{FF2B5EF4-FFF2-40B4-BE49-F238E27FC236}">
                <a16:creationId xmlns:a16="http://schemas.microsoft.com/office/drawing/2014/main" id="{206E6D60-01CB-9F4D-ACEF-3C345E377748}"/>
              </a:ext>
            </a:extLst>
          </p:cNvPr>
          <p:cNvSpPr/>
          <p:nvPr/>
        </p:nvSpPr>
        <p:spPr>
          <a:xfrm>
            <a:off x="10589027" y="7986583"/>
            <a:ext cx="13206156" cy="923330"/>
          </a:xfrm>
          <a:prstGeom prst="rect">
            <a:avLst/>
          </a:prstGeom>
          <a:noFill/>
          <a:ln w="28575">
            <a:solidFill>
              <a:schemeClr val="tx1"/>
            </a:solidFill>
          </a:ln>
        </p:spPr>
        <p:txBody>
          <a:bodyPr wrap="square" lIns="91440" tIns="45720" rIns="91440" bIns="45720">
            <a:spAutoFit/>
          </a:bodyPr>
          <a:lstStyle/>
          <a:p>
            <a:pPr algn="ctr"/>
            <a:r>
              <a:rPr lang="en-US" sz="5400" dirty="0">
                <a:ln w="0"/>
                <a:solidFill>
                  <a:schemeClr val="tx1"/>
                </a:solidFill>
                <a:effectLst>
                  <a:outerShdw blurRad="38100" dist="19050" dir="2700000" algn="tl" rotWithShape="0">
                    <a:schemeClr val="dk1">
                      <a:alpha val="40000"/>
                    </a:schemeClr>
                  </a:outerShdw>
                </a:effectLst>
              </a:rPr>
              <a:t>Collect: Time, Accuracy</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0F65B830-DCC2-8A4C-BE94-39871C38EB27}"/>
              </a:ext>
            </a:extLst>
          </p:cNvPr>
          <p:cNvSpPr/>
          <p:nvPr/>
        </p:nvSpPr>
        <p:spPr>
          <a:xfrm>
            <a:off x="10589027" y="9247104"/>
            <a:ext cx="13206156" cy="4023360"/>
          </a:xfrm>
          <a:prstGeom prst="rect">
            <a:avLst/>
          </a:prstGeom>
          <a:noFill/>
          <a:ln w="28575">
            <a:solidFill>
              <a:schemeClr val="tx1"/>
            </a:solidFill>
          </a:ln>
        </p:spPr>
        <p:txBody>
          <a:bodyPr wrap="square" lIns="91440" tIns="45720" rIns="91440" bIns="45720">
            <a:spAutoFit/>
          </a:bodyPr>
          <a:lstStyle/>
          <a:p>
            <a:pPr algn="ctr"/>
            <a:r>
              <a:rPr lang="en-US" sz="5400" dirty="0">
                <a:ln w="0"/>
                <a:solidFill>
                  <a:schemeClr val="tx1"/>
                </a:solidFill>
                <a:effectLst>
                  <a:outerShdw blurRad="38100" dist="19050" dir="2700000" algn="tl" rotWithShape="0">
                    <a:schemeClr val="dk1">
                      <a:alpha val="40000"/>
                    </a:schemeClr>
                  </a:outerShdw>
                </a:effectLst>
              </a:rPr>
              <a:t>Compare data across groups</a:t>
            </a:r>
          </a:p>
          <a:p>
            <a:pPr algn="ctr"/>
            <a:endParaRPr lang="en-US" sz="5400" b="0" cap="none" spc="0" dirty="0">
              <a:ln w="0"/>
              <a:solidFill>
                <a:schemeClr val="tx1"/>
              </a:solidFill>
              <a:effectLst>
                <a:outerShdw blurRad="38100" dist="19050" dir="2700000" algn="tl" rotWithShape="0">
                  <a:schemeClr val="dk1">
                    <a:alpha val="40000"/>
                  </a:schemeClr>
                </a:outerShdw>
              </a:effectLst>
            </a:endParaRPr>
          </a:p>
          <a:p>
            <a:pPr algn="ctr"/>
            <a:endParaRPr lang="en-US" sz="5400" dirty="0">
              <a:ln w="0"/>
              <a:solidFill>
                <a:schemeClr val="tx1"/>
              </a:solidFill>
              <a:effectLst>
                <a:outerShdw blurRad="38100" dist="19050" dir="2700000" algn="tl" rotWithShape="0">
                  <a:schemeClr val="dk1">
                    <a:alpha val="40000"/>
                  </a:schemeClr>
                </a:outerShdw>
              </a:effectLst>
            </a:endParaRPr>
          </a:p>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1C8057CF-94F2-8443-86EB-345DD6CC9853}"/>
                  </a:ext>
                </a:extLst>
              </p:cNvPr>
              <p:cNvGraphicFramePr/>
              <p:nvPr/>
            </p:nvGraphicFramePr>
            <p:xfrm>
              <a:off x="11831781" y="10002981"/>
              <a:ext cx="10501745" cy="3267483"/>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4" name="Chart 3">
                <a:extLst>
                  <a:ext uri="{FF2B5EF4-FFF2-40B4-BE49-F238E27FC236}">
                    <a16:creationId xmlns:a16="http://schemas.microsoft.com/office/drawing/2014/main" id="{1C8057CF-94F2-8443-86EB-345DD6CC9853}"/>
                  </a:ext>
                </a:extLst>
              </p:cNvPr>
              <p:cNvPicPr>
                <a:picLocks noGrp="1" noRot="1" noChangeAspect="1" noMove="1" noResize="1" noEditPoints="1" noAdjustHandles="1" noChangeArrowheads="1" noChangeShapeType="1"/>
              </p:cNvPicPr>
              <p:nvPr/>
            </p:nvPicPr>
            <p:blipFill>
              <a:blip r:embed="rId4"/>
              <a:stretch>
                <a:fillRect/>
              </a:stretch>
            </p:blipFill>
            <p:spPr>
              <a:xfrm>
                <a:off x="11831781" y="10002981"/>
                <a:ext cx="10501745" cy="3267483"/>
              </a:xfrm>
              <a:prstGeom prst="rect">
                <a:avLst/>
              </a:prstGeom>
            </p:spPr>
          </p:pic>
        </mc:Fallback>
      </mc:AlternateContent>
    </p:spTree>
    <p:extLst>
      <p:ext uri="{BB962C8B-B14F-4D97-AF65-F5344CB8AC3E}">
        <p14:creationId xmlns:p14="http://schemas.microsoft.com/office/powerpoint/2010/main" val="279055708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Methods</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588817" y="3940462"/>
            <a:ext cx="9829801"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Human Subject Experiments </a:t>
            </a:r>
          </a:p>
          <a:p>
            <a:pPr indent="0">
              <a:buNone/>
            </a:pPr>
            <a:endParaRPr lang="en-US" sz="4800" b="1" dirty="0"/>
          </a:p>
          <a:p>
            <a:pPr marL="685800" indent="-685800"/>
            <a:r>
              <a:rPr lang="en-US" sz="4800" b="1" dirty="0"/>
              <a:t>Controlled Experiment</a:t>
            </a:r>
          </a:p>
          <a:p>
            <a:pPr indent="0">
              <a:buNone/>
            </a:pPr>
            <a:r>
              <a:rPr lang="en-US" sz="4800" dirty="0">
                <a:sym typeface="Wingdings" pitchFamily="2" charset="2"/>
              </a:rPr>
              <a:t>	 Specific repeated task across 			multiple conditions </a:t>
            </a:r>
          </a:p>
          <a:p>
            <a:pPr indent="0">
              <a:buNone/>
            </a:pPr>
            <a:r>
              <a:rPr lang="en-US" sz="4800" dirty="0">
                <a:sym typeface="Wingdings" pitchFamily="2" charset="2"/>
              </a:rPr>
              <a:t>	 Collect quantitative data (ex. 			time, accuracy)  </a:t>
            </a:r>
          </a:p>
          <a:p>
            <a:pPr indent="0">
              <a:buNone/>
            </a:pPr>
            <a:endParaRPr lang="en-US" sz="4800" dirty="0">
              <a:sym typeface="Wingdings" pitchFamily="2" charset="2"/>
            </a:endParaRPr>
          </a:p>
          <a:p>
            <a:pPr indent="0">
              <a:buNone/>
            </a:pPr>
            <a:endParaRPr lang="en-US" sz="4800" b="1" dirty="0"/>
          </a:p>
          <a:p>
            <a:pPr indent="0">
              <a:buNone/>
            </a:pPr>
            <a:endParaRPr lang="en-US" sz="4800" b="1" dirty="0"/>
          </a:p>
        </p:txBody>
      </p:sp>
      <p:sp>
        <p:nvSpPr>
          <p:cNvPr id="2" name="Rectangle 1">
            <a:extLst>
              <a:ext uri="{FF2B5EF4-FFF2-40B4-BE49-F238E27FC236}">
                <a16:creationId xmlns:a16="http://schemas.microsoft.com/office/drawing/2014/main" id="{353771C0-00B1-2842-B68B-7E349549D9F1}"/>
              </a:ext>
            </a:extLst>
          </p:cNvPr>
          <p:cNvSpPr>
            <a:spLocks noChangeAspect="1"/>
          </p:cNvSpPr>
          <p:nvPr/>
        </p:nvSpPr>
        <p:spPr>
          <a:xfrm>
            <a:off x="10589027" y="3855942"/>
            <a:ext cx="6028944" cy="5642570"/>
          </a:xfrm>
          <a:prstGeom prst="rect">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A</a:t>
            </a:r>
          </a:p>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a:p>
            <a:pPr marL="0" marR="0" indent="0" algn="ctr" defTabSz="584200" rtl="0" fontAlgn="auto" latinLnBrk="0" hangingPunct="0">
              <a:lnSpc>
                <a:spcPct val="100000"/>
              </a:lnSpc>
              <a:spcBef>
                <a:spcPts val="0"/>
              </a:spcBef>
              <a:spcAft>
                <a:spcPts val="0"/>
              </a:spcAft>
              <a:buClrTx/>
              <a:buSzTx/>
              <a:buFontTx/>
              <a:buNone/>
              <a:tabLst/>
            </a:pPr>
            <a:endParaRPr lang="en-US" sz="4000" dirty="0">
              <a:solidFill>
                <a:srgbClr val="FFFFFF"/>
              </a:solidFill>
              <a:effectLst>
                <a:outerShdw blurRad="38100" dist="12700" dir="5400000" rotWithShape="0">
                  <a:srgbClr val="000000">
                    <a:alpha val="50000"/>
                  </a:srgbClr>
                </a:outerShdw>
              </a:effectLst>
            </a:endParaRPr>
          </a:p>
          <a:p>
            <a:pPr marL="0" marR="0" indent="0" algn="ctr" defTabSz="584200" rtl="0" fontAlgn="auto" latinLnBrk="0" hangingPunct="0">
              <a:lnSpc>
                <a:spcPct val="100000"/>
              </a:lnSpc>
              <a:spcBef>
                <a:spcPts val="0"/>
              </a:spcBef>
              <a:spcAft>
                <a:spcPts val="0"/>
              </a:spcAft>
              <a:buClrTx/>
              <a:buSzTx/>
              <a:buFontTx/>
              <a:buNone/>
              <a:tabLst/>
            </a:pPr>
            <a:endParaRPr lang="en-US" sz="4000" dirty="0">
              <a:solidFill>
                <a:srgbClr val="FFFFFF"/>
              </a:solidFill>
              <a:effectLst>
                <a:outerShdw blurRad="38100" dist="12700" dir="5400000" rotWithShape="0">
                  <a:srgbClr val="000000">
                    <a:alpha val="50000"/>
                  </a:srgbClr>
                </a:outerShdw>
              </a:effectLst>
            </a:endParaRPr>
          </a:p>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a:p>
            <a:pPr marL="0" marR="0" indent="0" algn="ctr" defTabSz="584200" rtl="0" fontAlgn="auto" latinLnBrk="0" hangingPunct="0">
              <a:lnSpc>
                <a:spcPct val="100000"/>
              </a:lnSpc>
              <a:spcBef>
                <a:spcPts val="0"/>
              </a:spcBef>
              <a:spcAft>
                <a:spcPts val="0"/>
              </a:spcAft>
              <a:buClrTx/>
              <a:buSzTx/>
              <a:buFontTx/>
              <a:buNone/>
              <a:tabLst/>
            </a:pPr>
            <a:endParaRPr lang="en-US" sz="4000" dirty="0">
              <a:solidFill>
                <a:srgbClr val="FFFFFF"/>
              </a:solidFill>
              <a:effectLst>
                <a:outerShdw blurRad="38100" dist="12700" dir="5400000" rotWithShape="0">
                  <a:srgbClr val="000000">
                    <a:alpha val="50000"/>
                  </a:srgbClr>
                </a:outerShdw>
              </a:effectLst>
            </a:endParaRPr>
          </a:p>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9" name="Rectangle 8">
            <a:extLst>
              <a:ext uri="{FF2B5EF4-FFF2-40B4-BE49-F238E27FC236}">
                <a16:creationId xmlns:a16="http://schemas.microsoft.com/office/drawing/2014/main" id="{77CCCC35-1ADA-E84B-9155-880ACD1769C0}"/>
              </a:ext>
            </a:extLst>
          </p:cNvPr>
          <p:cNvSpPr>
            <a:spLocks noChangeAspect="1"/>
          </p:cNvSpPr>
          <p:nvPr/>
        </p:nvSpPr>
        <p:spPr>
          <a:xfrm>
            <a:off x="17558352" y="3855942"/>
            <a:ext cx="6236831" cy="5642570"/>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B</a:t>
            </a:r>
          </a:p>
          <a:p>
            <a:pPr marL="0" marR="0" indent="0" algn="ctr" defTabSz="584200" rtl="0" fontAlgn="auto" latinLnBrk="0" hangingPunct="0">
              <a:lnSpc>
                <a:spcPct val="100000"/>
              </a:lnSpc>
              <a:spcBef>
                <a:spcPts val="0"/>
              </a:spcBef>
              <a:spcAft>
                <a:spcPts val="0"/>
              </a:spcAft>
              <a:buClrTx/>
              <a:buSzTx/>
              <a:buFontTx/>
              <a:buNone/>
              <a:tabLst/>
            </a:pPr>
            <a:endParaRPr lang="en-US" sz="4000" dirty="0">
              <a:solidFill>
                <a:srgbClr val="FFFFFF"/>
              </a:solidFill>
              <a:effectLst>
                <a:outerShdw blurRad="38100" dist="12700" dir="5400000" rotWithShape="0">
                  <a:srgbClr val="000000">
                    <a:alpha val="50000"/>
                  </a:srgbClr>
                </a:outerShdw>
              </a:effectLst>
            </a:endParaRPr>
          </a:p>
          <a:p>
            <a:pPr marL="0" marR="0" indent="0" algn="ctr" defTabSz="584200" rtl="0" fontAlgn="auto" latinLnBrk="0" hangingPunct="0">
              <a:lnSpc>
                <a:spcPct val="100000"/>
              </a:lnSpc>
              <a:spcBef>
                <a:spcPts val="0"/>
              </a:spcBef>
              <a:spcAft>
                <a:spcPts val="0"/>
              </a:spcAft>
              <a:buClrTx/>
              <a:buSzTx/>
              <a:buFontTx/>
              <a:buNone/>
              <a:tabLst/>
            </a:pPr>
            <a:endParaRPr lang="en-US" sz="4000" dirty="0">
              <a:solidFill>
                <a:srgbClr val="FFFFFF"/>
              </a:solidFill>
              <a:effectLst>
                <a:outerShdw blurRad="38100" dist="12700" dir="5400000" rotWithShape="0">
                  <a:srgbClr val="000000">
                    <a:alpha val="50000"/>
                  </a:srgbClr>
                </a:outerShdw>
              </a:effectLst>
            </a:endParaRPr>
          </a:p>
          <a:p>
            <a:pPr marL="0" marR="0" indent="0" algn="ctr" defTabSz="584200" rtl="0" fontAlgn="auto" latinLnBrk="0" hangingPunct="0">
              <a:lnSpc>
                <a:spcPct val="100000"/>
              </a:lnSpc>
              <a:spcBef>
                <a:spcPts val="0"/>
              </a:spcBef>
              <a:spcAft>
                <a:spcPts val="0"/>
              </a:spcAft>
              <a:buClrTx/>
              <a:buSzTx/>
              <a:buFontTx/>
              <a:buNone/>
              <a:tabLst/>
            </a:pPr>
            <a:endParaRPr lang="en-US" sz="4000" dirty="0">
              <a:solidFill>
                <a:srgbClr val="FFFFFF"/>
              </a:solidFill>
              <a:effectLst>
                <a:outerShdw blurRad="38100" dist="12700" dir="5400000" rotWithShape="0">
                  <a:srgbClr val="000000">
                    <a:alpha val="50000"/>
                  </a:srgbClr>
                </a:outerShdw>
              </a:effectLst>
            </a:endParaRPr>
          </a:p>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a:p>
            <a:pPr marL="0" marR="0" indent="0" algn="ctr" defTabSz="584200" rtl="0" fontAlgn="auto" latinLnBrk="0" hangingPunct="0">
              <a:lnSpc>
                <a:spcPct val="100000"/>
              </a:lnSpc>
              <a:spcBef>
                <a:spcPts val="0"/>
              </a:spcBef>
              <a:spcAft>
                <a:spcPts val="0"/>
              </a:spcAft>
              <a:buClrTx/>
              <a:buSzTx/>
              <a:buFontTx/>
              <a:buNone/>
              <a:tabLst/>
            </a:pPr>
            <a:endParaRPr lang="en-US" sz="4000" dirty="0">
              <a:solidFill>
                <a:srgbClr val="FFFFFF"/>
              </a:solidFill>
              <a:effectLst>
                <a:outerShdw blurRad="38100" dist="12700" dir="5400000" rotWithShape="0">
                  <a:srgbClr val="000000">
                    <a:alpha val="50000"/>
                  </a:srgbClr>
                </a:outerShdw>
              </a:effectLst>
            </a:endParaRPr>
          </a:p>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a:p>
            <a:pPr marL="0" marR="0" indent="0" algn="ctr" defTabSz="584200" rtl="0" fontAlgn="auto" latinLnBrk="0" hangingPunct="0">
              <a:lnSpc>
                <a:spcPct val="100000"/>
              </a:lnSpc>
              <a:spcBef>
                <a:spcPts val="0"/>
              </a:spcBef>
              <a:spcAft>
                <a:spcPts val="0"/>
              </a:spcAft>
              <a:buClrTx/>
              <a:buSzTx/>
              <a:buFontTx/>
              <a:buNone/>
              <a:tabLst/>
            </a:pPr>
            <a:endParaRPr lang="en-US" sz="4000" dirty="0">
              <a:solidFill>
                <a:srgbClr val="FFFFFF"/>
              </a:solidFill>
              <a:effectLst>
                <a:outerShdw blurRad="38100" dist="12700" dir="5400000" rotWithShape="0">
                  <a:srgbClr val="000000">
                    <a:alpha val="50000"/>
                  </a:srgbClr>
                </a:outerShdw>
              </a:effectLst>
            </a:endParaRPr>
          </a:p>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 name="Rectangle 2">
            <a:extLst>
              <a:ext uri="{FF2B5EF4-FFF2-40B4-BE49-F238E27FC236}">
                <a16:creationId xmlns:a16="http://schemas.microsoft.com/office/drawing/2014/main" id="{BC3BA5AD-EA6B-EB49-B70F-EE9597ACD15F}"/>
              </a:ext>
            </a:extLst>
          </p:cNvPr>
          <p:cNvSpPr/>
          <p:nvPr/>
        </p:nvSpPr>
        <p:spPr>
          <a:xfrm>
            <a:off x="10589027" y="9703178"/>
            <a:ext cx="13206156" cy="923330"/>
          </a:xfrm>
          <a:prstGeom prst="rect">
            <a:avLst/>
          </a:prstGeom>
          <a:noFill/>
          <a:ln w="28575">
            <a:solidFill>
              <a:schemeClr val="tx1"/>
            </a:solidFill>
          </a:ln>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Task:</a:t>
            </a:r>
            <a:r>
              <a:rPr lang="en-US" sz="5400" b="0" cap="none" spc="0" dirty="0">
                <a:ln w="0"/>
                <a:solidFill>
                  <a:schemeClr val="accent5">
                    <a:lumMod val="50000"/>
                  </a:schemeClr>
                </a:solidFill>
                <a:effectLst>
                  <a:outerShdw blurRad="38100" dist="19050" dir="2700000" algn="tl" rotWithShape="0">
                    <a:schemeClr val="dk1">
                      <a:alpha val="40000"/>
                    </a:schemeClr>
                  </a:outerShdw>
                </a:effectLst>
              </a:rPr>
              <a:t> ?</a:t>
            </a:r>
          </a:p>
        </p:txBody>
      </p:sp>
      <p:sp>
        <p:nvSpPr>
          <p:cNvPr id="12" name="Rectangle 11">
            <a:extLst>
              <a:ext uri="{FF2B5EF4-FFF2-40B4-BE49-F238E27FC236}">
                <a16:creationId xmlns:a16="http://schemas.microsoft.com/office/drawing/2014/main" id="{206E6D60-01CB-9F4D-ACEF-3C345E377748}"/>
              </a:ext>
            </a:extLst>
          </p:cNvPr>
          <p:cNvSpPr/>
          <p:nvPr/>
        </p:nvSpPr>
        <p:spPr>
          <a:xfrm>
            <a:off x="10589027" y="10963699"/>
            <a:ext cx="13206156" cy="923330"/>
          </a:xfrm>
          <a:prstGeom prst="rect">
            <a:avLst/>
          </a:prstGeom>
          <a:noFill/>
          <a:ln w="28575">
            <a:solidFill>
              <a:schemeClr val="tx1"/>
            </a:solidFill>
          </a:ln>
        </p:spPr>
        <p:txBody>
          <a:bodyPr wrap="square" lIns="91440" tIns="45720" rIns="91440" bIns="45720">
            <a:spAutoFit/>
          </a:bodyPr>
          <a:lstStyle/>
          <a:p>
            <a:pPr algn="ctr"/>
            <a:r>
              <a:rPr lang="en-US" sz="5400" dirty="0">
                <a:ln w="0"/>
                <a:solidFill>
                  <a:schemeClr val="tx1"/>
                </a:solidFill>
                <a:effectLst>
                  <a:outerShdw blurRad="38100" dist="19050" dir="2700000" algn="tl" rotWithShape="0">
                    <a:schemeClr val="dk1">
                      <a:alpha val="40000"/>
                    </a:schemeClr>
                  </a:outerShdw>
                </a:effectLst>
              </a:rPr>
              <a:t>Collect: </a:t>
            </a:r>
            <a:r>
              <a:rPr lang="en-US" sz="5400" dirty="0">
                <a:ln w="0"/>
                <a:solidFill>
                  <a:schemeClr val="accent5">
                    <a:lumMod val="50000"/>
                  </a:schemeClr>
                </a:solidFill>
                <a:effectLst>
                  <a:outerShdw blurRad="38100" dist="19050" dir="2700000" algn="tl" rotWithShape="0">
                    <a:schemeClr val="dk1">
                      <a:alpha val="40000"/>
                    </a:schemeClr>
                  </a:outerShdw>
                </a:effectLst>
              </a:rPr>
              <a:t>?</a:t>
            </a:r>
            <a:endParaRPr lang="en-US" sz="5400" b="0" cap="none" spc="0" dirty="0">
              <a:ln w="0"/>
              <a:solidFill>
                <a:schemeClr val="accent5">
                  <a:lumMod val="50000"/>
                </a:schemeClr>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0F65B830-DCC2-8A4C-BE94-39871C38EB27}"/>
              </a:ext>
            </a:extLst>
          </p:cNvPr>
          <p:cNvSpPr/>
          <p:nvPr/>
        </p:nvSpPr>
        <p:spPr>
          <a:xfrm>
            <a:off x="10589027" y="12224220"/>
            <a:ext cx="13206156" cy="1005840"/>
          </a:xfrm>
          <a:prstGeom prst="rect">
            <a:avLst/>
          </a:prstGeom>
          <a:noFill/>
          <a:ln w="28575">
            <a:solidFill>
              <a:schemeClr val="tx1"/>
            </a:solidFill>
          </a:ln>
        </p:spPr>
        <p:txBody>
          <a:bodyPr wrap="square" lIns="91440" tIns="45720" rIns="91440" bIns="45720">
            <a:spAutoFit/>
          </a:bodyPr>
          <a:lstStyle/>
          <a:p>
            <a:pPr algn="ctr"/>
            <a:r>
              <a:rPr lang="en-US" sz="5400" dirty="0">
                <a:ln w="0"/>
                <a:solidFill>
                  <a:schemeClr val="tx1"/>
                </a:solidFill>
                <a:effectLst>
                  <a:outerShdw blurRad="38100" dist="19050" dir="2700000" algn="tl" rotWithShape="0">
                    <a:schemeClr val="dk1">
                      <a:alpha val="40000"/>
                    </a:schemeClr>
                  </a:outerShdw>
                </a:effectLst>
              </a:rPr>
              <a:t>Compare data across groups</a:t>
            </a:r>
          </a:p>
          <a:p>
            <a:pPr algn="ctr"/>
            <a:endParaRPr lang="en-US" sz="5400" b="0" cap="none" spc="0" dirty="0">
              <a:ln w="0"/>
              <a:solidFill>
                <a:schemeClr val="tx1"/>
              </a:solidFill>
              <a:effectLst>
                <a:outerShdw blurRad="38100" dist="19050" dir="2700000" algn="tl" rotWithShape="0">
                  <a:schemeClr val="dk1">
                    <a:alpha val="40000"/>
                  </a:schemeClr>
                </a:outerShdw>
              </a:effectLst>
            </a:endParaRPr>
          </a:p>
          <a:p>
            <a:pPr algn="ctr"/>
            <a:endParaRPr lang="en-US" sz="5400" dirty="0">
              <a:ln w="0"/>
              <a:solidFill>
                <a:schemeClr val="tx1"/>
              </a:solidFill>
              <a:effectLst>
                <a:outerShdw blurRad="38100" dist="19050" dir="2700000" algn="tl" rotWithShape="0">
                  <a:schemeClr val="dk1">
                    <a:alpha val="40000"/>
                  </a:schemeClr>
                </a:outerShdw>
              </a:effectLst>
            </a:endParaRPr>
          </a:p>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2050" name="Picture 2">
            <a:extLst>
              <a:ext uri="{FF2B5EF4-FFF2-40B4-BE49-F238E27FC236}">
                <a16:creationId xmlns:a16="http://schemas.microsoft.com/office/drawing/2014/main" id="{D3015D1F-D9C6-1B41-890B-4271FAE018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767" t="25596" r="11707" b="7889"/>
          <a:stretch/>
        </p:blipFill>
        <p:spPr bwMode="auto">
          <a:xfrm>
            <a:off x="18057766" y="4557559"/>
            <a:ext cx="5238002" cy="449399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B183FE9-AAFE-EB45-8003-6B510D49F0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033" t="25919" r="10375" b="12207"/>
          <a:stretch/>
        </p:blipFill>
        <p:spPr bwMode="auto">
          <a:xfrm>
            <a:off x="10834677" y="4691925"/>
            <a:ext cx="5537643" cy="435963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63008B6-0770-C84D-957A-7A4F967CAABB}"/>
              </a:ext>
            </a:extLst>
          </p:cNvPr>
          <p:cNvSpPr txBox="1"/>
          <p:nvPr/>
        </p:nvSpPr>
        <p:spPr>
          <a:xfrm>
            <a:off x="237461" y="12884727"/>
            <a:ext cx="12195544"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dirty="0"/>
              <a:t>https://</a:t>
            </a:r>
            <a:r>
              <a:rPr lang="en-US" sz="4000" dirty="0" err="1"/>
              <a:t>datavizproject.com</a:t>
            </a:r>
            <a:r>
              <a:rPr lang="en-US" sz="4000" dirty="0"/>
              <a:t>/</a:t>
            </a:r>
          </a:p>
        </p:txBody>
      </p:sp>
    </p:spTree>
    <p:extLst>
      <p:ext uri="{BB962C8B-B14F-4D97-AF65-F5344CB8AC3E}">
        <p14:creationId xmlns:p14="http://schemas.microsoft.com/office/powerpoint/2010/main" val="308493068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Methods</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588817" y="3940462"/>
            <a:ext cx="9885219"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Human Subject Experiments</a:t>
            </a:r>
          </a:p>
          <a:p>
            <a:pPr indent="0">
              <a:buNone/>
            </a:pPr>
            <a:r>
              <a:rPr lang="en-US" sz="4800" b="1" dirty="0">
                <a:solidFill>
                  <a:srgbClr val="FF4013"/>
                </a:solidFill>
              </a:rPr>
              <a:t> </a:t>
            </a:r>
            <a:endParaRPr lang="en-US" sz="4800" b="1" dirty="0"/>
          </a:p>
          <a:p>
            <a:pPr marL="685800" indent="-685800"/>
            <a:r>
              <a:rPr lang="en-US" sz="4800" b="1" dirty="0"/>
              <a:t>Observational Study</a:t>
            </a:r>
          </a:p>
          <a:p>
            <a:pPr indent="0">
              <a:buNone/>
            </a:pPr>
            <a:r>
              <a:rPr lang="en-US" sz="4800" dirty="0">
                <a:sym typeface="Wingdings" pitchFamily="2" charset="2"/>
              </a:rPr>
              <a:t>	 Specific repeated task across 			multiple conditions (or not) </a:t>
            </a:r>
          </a:p>
          <a:p>
            <a:pPr indent="0">
              <a:buNone/>
            </a:pPr>
            <a:r>
              <a:rPr lang="en-US" sz="4800" dirty="0">
                <a:sym typeface="Wingdings" pitchFamily="2" charset="2"/>
              </a:rPr>
              <a:t>	 Collect qualitative data (ex. user 		findings, think-out-loud data, 			satisfaction) and quantitative   </a:t>
            </a:r>
            <a:endParaRPr lang="en-US" sz="4800" dirty="0"/>
          </a:p>
          <a:p>
            <a:pPr indent="0">
              <a:buNone/>
            </a:pPr>
            <a:endParaRPr lang="en-US" sz="4800" b="1" dirty="0"/>
          </a:p>
        </p:txBody>
      </p:sp>
      <p:sp>
        <p:nvSpPr>
          <p:cNvPr id="5" name="Rectangle 4">
            <a:extLst>
              <a:ext uri="{FF2B5EF4-FFF2-40B4-BE49-F238E27FC236}">
                <a16:creationId xmlns:a16="http://schemas.microsoft.com/office/drawing/2014/main" id="{E9F97325-41B2-DB4F-B931-EAA11369B3AE}"/>
              </a:ext>
            </a:extLst>
          </p:cNvPr>
          <p:cNvSpPr/>
          <p:nvPr/>
        </p:nvSpPr>
        <p:spPr>
          <a:xfrm>
            <a:off x="10589027" y="3678372"/>
            <a:ext cx="3931920" cy="2651760"/>
          </a:xfrm>
          <a:prstGeom prst="rect">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A</a:t>
            </a:r>
          </a:p>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New Vis</a:t>
            </a: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7" name="Rectangle 6">
            <a:extLst>
              <a:ext uri="{FF2B5EF4-FFF2-40B4-BE49-F238E27FC236}">
                <a16:creationId xmlns:a16="http://schemas.microsoft.com/office/drawing/2014/main" id="{1EEBE70D-5691-7E44-9B80-4599C3925243}"/>
              </a:ext>
            </a:extLst>
          </p:cNvPr>
          <p:cNvSpPr/>
          <p:nvPr/>
        </p:nvSpPr>
        <p:spPr>
          <a:xfrm>
            <a:off x="15226145" y="3663372"/>
            <a:ext cx="3931920" cy="2651760"/>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B</a:t>
            </a:r>
          </a:p>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Comparison Vis 1</a:t>
            </a:r>
          </a:p>
        </p:txBody>
      </p:sp>
      <p:sp>
        <p:nvSpPr>
          <p:cNvPr id="9" name="Rectangle 8">
            <a:extLst>
              <a:ext uri="{FF2B5EF4-FFF2-40B4-BE49-F238E27FC236}">
                <a16:creationId xmlns:a16="http://schemas.microsoft.com/office/drawing/2014/main" id="{4F879FC8-F09C-7644-8338-FC3758AEFC31}"/>
              </a:ext>
            </a:extLst>
          </p:cNvPr>
          <p:cNvSpPr/>
          <p:nvPr/>
        </p:nvSpPr>
        <p:spPr>
          <a:xfrm>
            <a:off x="19863263" y="3663372"/>
            <a:ext cx="3931920" cy="2651760"/>
          </a:xfrm>
          <a:prstGeom prst="rect">
            <a:avLst/>
          </a:prstGeom>
          <a:solidFill>
            <a:schemeClr val="accent3">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C</a:t>
            </a:r>
          </a:p>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Comparison Vis 2</a:t>
            </a:r>
          </a:p>
        </p:txBody>
      </p:sp>
      <p:sp>
        <p:nvSpPr>
          <p:cNvPr id="11" name="Rectangle 10">
            <a:extLst>
              <a:ext uri="{FF2B5EF4-FFF2-40B4-BE49-F238E27FC236}">
                <a16:creationId xmlns:a16="http://schemas.microsoft.com/office/drawing/2014/main" id="{78942431-34EE-7744-9699-C358A8A6C8D1}"/>
              </a:ext>
            </a:extLst>
          </p:cNvPr>
          <p:cNvSpPr/>
          <p:nvPr/>
        </p:nvSpPr>
        <p:spPr>
          <a:xfrm>
            <a:off x="10589027" y="6726062"/>
            <a:ext cx="13206156" cy="923330"/>
          </a:xfrm>
          <a:prstGeom prst="rect">
            <a:avLst/>
          </a:prstGeom>
          <a:noFill/>
          <a:ln w="28575">
            <a:solidFill>
              <a:schemeClr val="tx1"/>
            </a:solidFill>
          </a:ln>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Task: Find all outliers in the data</a:t>
            </a:r>
          </a:p>
        </p:txBody>
      </p:sp>
      <p:sp>
        <p:nvSpPr>
          <p:cNvPr id="12" name="Rectangle 11">
            <a:extLst>
              <a:ext uri="{FF2B5EF4-FFF2-40B4-BE49-F238E27FC236}">
                <a16:creationId xmlns:a16="http://schemas.microsoft.com/office/drawing/2014/main" id="{0F42D01A-5E04-A24A-B5DD-4D4C2C752612}"/>
              </a:ext>
            </a:extLst>
          </p:cNvPr>
          <p:cNvSpPr/>
          <p:nvPr/>
        </p:nvSpPr>
        <p:spPr>
          <a:xfrm>
            <a:off x="10589027" y="7986583"/>
            <a:ext cx="13206156" cy="923330"/>
          </a:xfrm>
          <a:prstGeom prst="rect">
            <a:avLst/>
          </a:prstGeom>
          <a:noFill/>
          <a:ln w="28575">
            <a:solidFill>
              <a:schemeClr val="tx1"/>
            </a:solidFill>
          </a:ln>
        </p:spPr>
        <p:txBody>
          <a:bodyPr wrap="square" lIns="91440" tIns="45720" rIns="91440" bIns="45720">
            <a:spAutoFit/>
          </a:bodyPr>
          <a:lstStyle/>
          <a:p>
            <a:pPr algn="ctr"/>
            <a:r>
              <a:rPr lang="en-US" sz="5400" dirty="0">
                <a:ln w="0"/>
                <a:solidFill>
                  <a:schemeClr val="tx1"/>
                </a:solidFill>
                <a:effectLst>
                  <a:outerShdw blurRad="38100" dist="19050" dir="2700000" algn="tl" rotWithShape="0">
                    <a:schemeClr val="dk1">
                      <a:alpha val="40000"/>
                    </a:schemeClr>
                  </a:outerShdw>
                </a:effectLst>
              </a:rPr>
              <a:t>Collect: Think out loud, Likert scales</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E203F333-D9CC-3C4A-B558-458244FD2245}"/>
              </a:ext>
            </a:extLst>
          </p:cNvPr>
          <p:cNvSpPr/>
          <p:nvPr/>
        </p:nvSpPr>
        <p:spPr>
          <a:xfrm>
            <a:off x="10589027" y="9247104"/>
            <a:ext cx="13206156" cy="4247317"/>
          </a:xfrm>
          <a:prstGeom prst="rect">
            <a:avLst/>
          </a:prstGeom>
          <a:noFill/>
          <a:ln w="28575">
            <a:solidFill>
              <a:schemeClr val="tx1"/>
            </a:solidFill>
          </a:ln>
        </p:spPr>
        <p:txBody>
          <a:bodyPr wrap="square" lIns="91440" tIns="45720" rIns="91440" bIns="45720">
            <a:spAutoFit/>
          </a:bodyPr>
          <a:lstStyle/>
          <a:p>
            <a:pPr algn="ctr"/>
            <a:r>
              <a:rPr lang="en-US" sz="5400" dirty="0">
                <a:ln w="0"/>
                <a:solidFill>
                  <a:schemeClr val="tx1"/>
                </a:solidFill>
                <a:effectLst>
                  <a:outerShdw blurRad="38100" dist="19050" dir="2700000" algn="tl" rotWithShape="0">
                    <a:schemeClr val="dk1">
                      <a:alpha val="40000"/>
                    </a:schemeClr>
                  </a:outerShdw>
                </a:effectLst>
              </a:rPr>
              <a:t>Compare data across groups</a:t>
            </a:r>
          </a:p>
          <a:p>
            <a:pPr marL="685800" lvl="6" indent="-685800" algn="l">
              <a:buFontTx/>
              <a:buChar char="-"/>
            </a:pPr>
            <a:r>
              <a:rPr lang="en-US" sz="5400" dirty="0">
                <a:ln w="0"/>
                <a:solidFill>
                  <a:schemeClr val="tx1"/>
                </a:solidFill>
                <a:effectLst>
                  <a:outerShdw blurRad="38100" dist="19050" dir="2700000" algn="tl" rotWithShape="0">
                    <a:schemeClr val="dk1">
                      <a:alpha val="40000"/>
                    </a:schemeClr>
                  </a:outerShdw>
                </a:effectLst>
              </a:rPr>
              <a:t>Code data &amp; compare themes</a:t>
            </a:r>
          </a:p>
          <a:p>
            <a:pPr marL="685800" lvl="4" indent="-685800" algn="l">
              <a:buFontTx/>
              <a:buChar char="-"/>
            </a:pPr>
            <a:r>
              <a:rPr lang="en-US" sz="5400" dirty="0">
                <a:ln w="0"/>
                <a:solidFill>
                  <a:schemeClr val="tx1"/>
                </a:solidFill>
                <a:effectLst>
                  <a:outerShdw blurRad="38100" dist="19050" dir="2700000" algn="tl" rotWithShape="0">
                    <a:schemeClr val="dk1">
                      <a:alpha val="40000"/>
                    </a:schemeClr>
                  </a:outerShdw>
                </a:effectLst>
              </a:rPr>
              <a:t>Compare # insights</a:t>
            </a:r>
          </a:p>
          <a:p>
            <a:pPr marL="685800" lvl="4" indent="-685800" algn="l">
              <a:buFontTx/>
              <a:buChar char="-"/>
            </a:pPr>
            <a:r>
              <a:rPr lang="en-US" sz="5400" dirty="0">
                <a:ln w="0"/>
                <a:solidFill>
                  <a:schemeClr val="tx1"/>
                </a:solidFill>
                <a:effectLst>
                  <a:outerShdw blurRad="38100" dist="19050" dir="2700000" algn="tl" rotWithShape="0">
                    <a:schemeClr val="dk1">
                      <a:alpha val="40000"/>
                    </a:schemeClr>
                  </a:outerShdw>
                </a:effectLst>
              </a:rPr>
              <a:t>Compare Likert scale evaluations on satisfaction and ease of use</a:t>
            </a:r>
          </a:p>
        </p:txBody>
      </p:sp>
      <p:pic>
        <p:nvPicPr>
          <p:cNvPr id="3" name="Graphic 2" descr="Open book with solid fill">
            <a:extLst>
              <a:ext uri="{FF2B5EF4-FFF2-40B4-BE49-F238E27FC236}">
                <a16:creationId xmlns:a16="http://schemas.microsoft.com/office/drawing/2014/main" id="{B0721BD3-3AB2-6241-8547-C80B8DD35C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64945" y="9884272"/>
            <a:ext cx="2431472" cy="2431472"/>
          </a:xfrm>
          <a:prstGeom prst="rect">
            <a:avLst/>
          </a:prstGeom>
        </p:spPr>
      </p:pic>
      <p:sp>
        <p:nvSpPr>
          <p:cNvPr id="16" name="Rectangle 15">
            <a:extLst>
              <a:ext uri="{FF2B5EF4-FFF2-40B4-BE49-F238E27FC236}">
                <a16:creationId xmlns:a16="http://schemas.microsoft.com/office/drawing/2014/main" id="{AE70D2BD-C5F3-B341-BCB0-FCE9DED4EA56}"/>
              </a:ext>
            </a:extLst>
          </p:cNvPr>
          <p:cNvSpPr/>
          <p:nvPr/>
        </p:nvSpPr>
        <p:spPr>
          <a:xfrm>
            <a:off x="-1179712" y="13166101"/>
            <a:ext cx="12192000" cy="400110"/>
          </a:xfrm>
          <a:prstGeom prst="rect">
            <a:avLst/>
          </a:prstGeom>
        </p:spPr>
        <p:txBody>
          <a:bodyPr>
            <a:spAutoFit/>
          </a:bodyPr>
          <a:lstStyle/>
          <a:p>
            <a:r>
              <a:rPr lang="en-US" sz="2000" dirty="0"/>
              <a:t>https://neu.co1.qualtrics.com/</a:t>
            </a:r>
            <a:r>
              <a:rPr lang="en-US" sz="2000" dirty="0" err="1"/>
              <a:t>jfe</a:t>
            </a:r>
            <a:r>
              <a:rPr lang="en-US" sz="2000" dirty="0"/>
              <a:t>/form/SV_8kbi3XRZ628CoPH</a:t>
            </a:r>
          </a:p>
        </p:txBody>
      </p:sp>
      <p:pic>
        <p:nvPicPr>
          <p:cNvPr id="18" name="Picture 17" descr="A picture containing chart&#10;&#10;Description automatically generated">
            <a:extLst>
              <a:ext uri="{FF2B5EF4-FFF2-40B4-BE49-F238E27FC236}">
                <a16:creationId xmlns:a16="http://schemas.microsoft.com/office/drawing/2014/main" id="{D1EB1AE4-6EED-E146-BD47-808F03C93C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7169" y="10000903"/>
            <a:ext cx="3798238" cy="3165198"/>
          </a:xfrm>
          <a:prstGeom prst="rect">
            <a:avLst/>
          </a:prstGeom>
        </p:spPr>
      </p:pic>
    </p:spTree>
    <p:extLst>
      <p:ext uri="{BB962C8B-B14F-4D97-AF65-F5344CB8AC3E}">
        <p14:creationId xmlns:p14="http://schemas.microsoft.com/office/powerpoint/2010/main" val="121086187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Methods</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588817" y="3940462"/>
            <a:ext cx="9885219"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Human Subject Experiments</a:t>
            </a:r>
          </a:p>
          <a:p>
            <a:pPr indent="0">
              <a:buNone/>
            </a:pPr>
            <a:r>
              <a:rPr lang="en-US" sz="4800" b="1" dirty="0">
                <a:solidFill>
                  <a:srgbClr val="FF4013"/>
                </a:solidFill>
              </a:rPr>
              <a:t> </a:t>
            </a:r>
            <a:endParaRPr lang="en-US" sz="4800" b="1" dirty="0"/>
          </a:p>
          <a:p>
            <a:pPr marL="685800" indent="-685800"/>
            <a:r>
              <a:rPr lang="en-US" sz="4800" b="1" dirty="0"/>
              <a:t>Observational Study</a:t>
            </a:r>
          </a:p>
          <a:p>
            <a:pPr indent="0">
              <a:buNone/>
            </a:pPr>
            <a:r>
              <a:rPr lang="en-US" sz="4800" dirty="0">
                <a:sym typeface="Wingdings" pitchFamily="2" charset="2"/>
              </a:rPr>
              <a:t>	 Specific repeated task across 			multiple conditions (or not) </a:t>
            </a:r>
          </a:p>
          <a:p>
            <a:pPr indent="0">
              <a:buNone/>
            </a:pPr>
            <a:r>
              <a:rPr lang="en-US" sz="4800" dirty="0">
                <a:sym typeface="Wingdings" pitchFamily="2" charset="2"/>
              </a:rPr>
              <a:t>	 Collect qualitative data (ex. user 		findings, think-out-loud data, 			satisfaction) and quantitative   </a:t>
            </a:r>
            <a:endParaRPr lang="en-US" sz="4800" dirty="0"/>
          </a:p>
          <a:p>
            <a:pPr indent="0">
              <a:buNone/>
            </a:pPr>
            <a:endParaRPr lang="en-US" sz="4800" b="1" dirty="0"/>
          </a:p>
        </p:txBody>
      </p:sp>
      <p:sp>
        <p:nvSpPr>
          <p:cNvPr id="14" name="Rectangle 13">
            <a:extLst>
              <a:ext uri="{FF2B5EF4-FFF2-40B4-BE49-F238E27FC236}">
                <a16:creationId xmlns:a16="http://schemas.microsoft.com/office/drawing/2014/main" id="{84996C03-1740-0E4B-851B-4B46CA84D275}"/>
              </a:ext>
            </a:extLst>
          </p:cNvPr>
          <p:cNvSpPr>
            <a:spLocks noChangeAspect="1"/>
          </p:cNvSpPr>
          <p:nvPr/>
        </p:nvSpPr>
        <p:spPr>
          <a:xfrm>
            <a:off x="10589027" y="3855942"/>
            <a:ext cx="6028944" cy="5642570"/>
          </a:xfrm>
          <a:prstGeom prst="rect">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A</a:t>
            </a:r>
          </a:p>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a:p>
            <a:pPr marL="0" marR="0" indent="0" algn="ctr" defTabSz="584200" rtl="0" fontAlgn="auto" latinLnBrk="0" hangingPunct="0">
              <a:lnSpc>
                <a:spcPct val="100000"/>
              </a:lnSpc>
              <a:spcBef>
                <a:spcPts val="0"/>
              </a:spcBef>
              <a:spcAft>
                <a:spcPts val="0"/>
              </a:spcAft>
              <a:buClrTx/>
              <a:buSzTx/>
              <a:buFontTx/>
              <a:buNone/>
              <a:tabLst/>
            </a:pPr>
            <a:endParaRPr lang="en-US" sz="4000" dirty="0">
              <a:solidFill>
                <a:srgbClr val="FFFFFF"/>
              </a:solidFill>
              <a:effectLst>
                <a:outerShdw blurRad="38100" dist="12700" dir="5400000" rotWithShape="0">
                  <a:srgbClr val="000000">
                    <a:alpha val="50000"/>
                  </a:srgbClr>
                </a:outerShdw>
              </a:effectLst>
            </a:endParaRPr>
          </a:p>
          <a:p>
            <a:pPr marL="0" marR="0" indent="0" algn="ctr" defTabSz="584200" rtl="0" fontAlgn="auto" latinLnBrk="0" hangingPunct="0">
              <a:lnSpc>
                <a:spcPct val="100000"/>
              </a:lnSpc>
              <a:spcBef>
                <a:spcPts val="0"/>
              </a:spcBef>
              <a:spcAft>
                <a:spcPts val="0"/>
              </a:spcAft>
              <a:buClrTx/>
              <a:buSzTx/>
              <a:buFontTx/>
              <a:buNone/>
              <a:tabLst/>
            </a:pPr>
            <a:endParaRPr lang="en-US" sz="4000" dirty="0">
              <a:solidFill>
                <a:srgbClr val="FFFFFF"/>
              </a:solidFill>
              <a:effectLst>
                <a:outerShdw blurRad="38100" dist="12700" dir="5400000" rotWithShape="0">
                  <a:srgbClr val="000000">
                    <a:alpha val="50000"/>
                  </a:srgbClr>
                </a:outerShdw>
              </a:effectLst>
            </a:endParaRPr>
          </a:p>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a:p>
            <a:pPr marL="0" marR="0" indent="0" algn="ctr" defTabSz="584200" rtl="0" fontAlgn="auto" latinLnBrk="0" hangingPunct="0">
              <a:lnSpc>
                <a:spcPct val="100000"/>
              </a:lnSpc>
              <a:spcBef>
                <a:spcPts val="0"/>
              </a:spcBef>
              <a:spcAft>
                <a:spcPts val="0"/>
              </a:spcAft>
              <a:buClrTx/>
              <a:buSzTx/>
              <a:buFontTx/>
              <a:buNone/>
              <a:tabLst/>
            </a:pPr>
            <a:endParaRPr lang="en-US" sz="4000" dirty="0">
              <a:solidFill>
                <a:srgbClr val="FFFFFF"/>
              </a:solidFill>
              <a:effectLst>
                <a:outerShdw blurRad="38100" dist="12700" dir="5400000" rotWithShape="0">
                  <a:srgbClr val="000000">
                    <a:alpha val="50000"/>
                  </a:srgbClr>
                </a:outerShdw>
              </a:effectLst>
            </a:endParaRPr>
          </a:p>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5" name="Rectangle 14">
            <a:extLst>
              <a:ext uri="{FF2B5EF4-FFF2-40B4-BE49-F238E27FC236}">
                <a16:creationId xmlns:a16="http://schemas.microsoft.com/office/drawing/2014/main" id="{EAD7EF89-A5AC-2841-A4BE-889C5E686D8A}"/>
              </a:ext>
            </a:extLst>
          </p:cNvPr>
          <p:cNvSpPr>
            <a:spLocks noChangeAspect="1"/>
          </p:cNvSpPr>
          <p:nvPr/>
        </p:nvSpPr>
        <p:spPr>
          <a:xfrm>
            <a:off x="17558352" y="3855942"/>
            <a:ext cx="6236831" cy="5642570"/>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B</a:t>
            </a:r>
          </a:p>
          <a:p>
            <a:pPr marL="0" marR="0" indent="0" algn="ctr" defTabSz="584200" rtl="0" fontAlgn="auto" latinLnBrk="0" hangingPunct="0">
              <a:lnSpc>
                <a:spcPct val="100000"/>
              </a:lnSpc>
              <a:spcBef>
                <a:spcPts val="0"/>
              </a:spcBef>
              <a:spcAft>
                <a:spcPts val="0"/>
              </a:spcAft>
              <a:buClrTx/>
              <a:buSzTx/>
              <a:buFontTx/>
              <a:buNone/>
              <a:tabLst/>
            </a:pPr>
            <a:endParaRPr lang="en-US" sz="4000" dirty="0">
              <a:solidFill>
                <a:srgbClr val="FFFFFF"/>
              </a:solidFill>
              <a:effectLst>
                <a:outerShdw blurRad="38100" dist="12700" dir="5400000" rotWithShape="0">
                  <a:srgbClr val="000000">
                    <a:alpha val="50000"/>
                  </a:srgbClr>
                </a:outerShdw>
              </a:effectLst>
            </a:endParaRPr>
          </a:p>
          <a:p>
            <a:pPr marL="0" marR="0" indent="0" algn="ctr" defTabSz="584200" rtl="0" fontAlgn="auto" latinLnBrk="0" hangingPunct="0">
              <a:lnSpc>
                <a:spcPct val="100000"/>
              </a:lnSpc>
              <a:spcBef>
                <a:spcPts val="0"/>
              </a:spcBef>
              <a:spcAft>
                <a:spcPts val="0"/>
              </a:spcAft>
              <a:buClrTx/>
              <a:buSzTx/>
              <a:buFontTx/>
              <a:buNone/>
              <a:tabLst/>
            </a:pPr>
            <a:endParaRPr lang="en-US" sz="4000" dirty="0">
              <a:solidFill>
                <a:srgbClr val="FFFFFF"/>
              </a:solidFill>
              <a:effectLst>
                <a:outerShdw blurRad="38100" dist="12700" dir="5400000" rotWithShape="0">
                  <a:srgbClr val="000000">
                    <a:alpha val="50000"/>
                  </a:srgbClr>
                </a:outerShdw>
              </a:effectLst>
            </a:endParaRPr>
          </a:p>
          <a:p>
            <a:pPr marL="0" marR="0" indent="0" algn="ctr" defTabSz="584200" rtl="0" fontAlgn="auto" latinLnBrk="0" hangingPunct="0">
              <a:lnSpc>
                <a:spcPct val="100000"/>
              </a:lnSpc>
              <a:spcBef>
                <a:spcPts val="0"/>
              </a:spcBef>
              <a:spcAft>
                <a:spcPts val="0"/>
              </a:spcAft>
              <a:buClrTx/>
              <a:buSzTx/>
              <a:buFontTx/>
              <a:buNone/>
              <a:tabLst/>
            </a:pPr>
            <a:endParaRPr lang="en-US" sz="4000" dirty="0">
              <a:solidFill>
                <a:srgbClr val="FFFFFF"/>
              </a:solidFill>
              <a:effectLst>
                <a:outerShdw blurRad="38100" dist="12700" dir="5400000" rotWithShape="0">
                  <a:srgbClr val="000000">
                    <a:alpha val="50000"/>
                  </a:srgbClr>
                </a:outerShdw>
              </a:effectLst>
            </a:endParaRPr>
          </a:p>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a:p>
            <a:pPr marL="0" marR="0" indent="0" algn="ctr" defTabSz="584200" rtl="0" fontAlgn="auto" latinLnBrk="0" hangingPunct="0">
              <a:lnSpc>
                <a:spcPct val="100000"/>
              </a:lnSpc>
              <a:spcBef>
                <a:spcPts val="0"/>
              </a:spcBef>
              <a:spcAft>
                <a:spcPts val="0"/>
              </a:spcAft>
              <a:buClrTx/>
              <a:buSzTx/>
              <a:buFontTx/>
              <a:buNone/>
              <a:tabLst/>
            </a:pPr>
            <a:endParaRPr lang="en-US" sz="4000" dirty="0">
              <a:solidFill>
                <a:srgbClr val="FFFFFF"/>
              </a:solidFill>
              <a:effectLst>
                <a:outerShdw blurRad="38100" dist="12700" dir="5400000" rotWithShape="0">
                  <a:srgbClr val="000000">
                    <a:alpha val="50000"/>
                  </a:srgbClr>
                </a:outerShdw>
              </a:effectLst>
            </a:endParaRPr>
          </a:p>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a:p>
            <a:pPr marL="0" marR="0" indent="0" algn="ctr" defTabSz="584200" rtl="0" fontAlgn="auto" latinLnBrk="0" hangingPunct="0">
              <a:lnSpc>
                <a:spcPct val="100000"/>
              </a:lnSpc>
              <a:spcBef>
                <a:spcPts val="0"/>
              </a:spcBef>
              <a:spcAft>
                <a:spcPts val="0"/>
              </a:spcAft>
              <a:buClrTx/>
              <a:buSzTx/>
              <a:buFontTx/>
              <a:buNone/>
              <a:tabLst/>
            </a:pPr>
            <a:endParaRPr lang="en-US" sz="4000" dirty="0">
              <a:solidFill>
                <a:srgbClr val="FFFFFF"/>
              </a:solidFill>
              <a:effectLst>
                <a:outerShdw blurRad="38100" dist="12700" dir="5400000" rotWithShape="0">
                  <a:srgbClr val="000000">
                    <a:alpha val="50000"/>
                  </a:srgbClr>
                </a:outerShdw>
              </a:effectLst>
            </a:endParaRPr>
          </a:p>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7" name="Rectangle 16">
            <a:extLst>
              <a:ext uri="{FF2B5EF4-FFF2-40B4-BE49-F238E27FC236}">
                <a16:creationId xmlns:a16="http://schemas.microsoft.com/office/drawing/2014/main" id="{0024C545-D195-774D-940D-D0EDEB3292EC}"/>
              </a:ext>
            </a:extLst>
          </p:cNvPr>
          <p:cNvSpPr/>
          <p:nvPr/>
        </p:nvSpPr>
        <p:spPr>
          <a:xfrm>
            <a:off x="10589027" y="9703178"/>
            <a:ext cx="13206156" cy="923330"/>
          </a:xfrm>
          <a:prstGeom prst="rect">
            <a:avLst/>
          </a:prstGeom>
          <a:noFill/>
          <a:ln w="28575">
            <a:solidFill>
              <a:schemeClr val="tx1"/>
            </a:solidFill>
          </a:ln>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Task:</a:t>
            </a:r>
            <a:r>
              <a:rPr lang="en-US" sz="5400" b="0" cap="none" spc="0" dirty="0">
                <a:ln w="0"/>
                <a:solidFill>
                  <a:schemeClr val="accent5">
                    <a:lumMod val="50000"/>
                  </a:schemeClr>
                </a:solidFill>
                <a:effectLst>
                  <a:outerShdw blurRad="38100" dist="19050" dir="2700000" algn="tl" rotWithShape="0">
                    <a:schemeClr val="dk1">
                      <a:alpha val="40000"/>
                    </a:schemeClr>
                  </a:outerShdw>
                </a:effectLst>
              </a:rPr>
              <a:t> ?</a:t>
            </a:r>
          </a:p>
        </p:txBody>
      </p:sp>
      <p:sp>
        <p:nvSpPr>
          <p:cNvPr id="19" name="Rectangle 18">
            <a:extLst>
              <a:ext uri="{FF2B5EF4-FFF2-40B4-BE49-F238E27FC236}">
                <a16:creationId xmlns:a16="http://schemas.microsoft.com/office/drawing/2014/main" id="{62BC349C-6EB8-4D41-9CCC-D0582BD2848C}"/>
              </a:ext>
            </a:extLst>
          </p:cNvPr>
          <p:cNvSpPr/>
          <p:nvPr/>
        </p:nvSpPr>
        <p:spPr>
          <a:xfrm>
            <a:off x="10589027" y="10963699"/>
            <a:ext cx="13206156" cy="923330"/>
          </a:xfrm>
          <a:prstGeom prst="rect">
            <a:avLst/>
          </a:prstGeom>
          <a:noFill/>
          <a:ln w="28575">
            <a:solidFill>
              <a:schemeClr val="tx1"/>
            </a:solidFill>
          </a:ln>
        </p:spPr>
        <p:txBody>
          <a:bodyPr wrap="square" lIns="91440" tIns="45720" rIns="91440" bIns="45720">
            <a:spAutoFit/>
          </a:bodyPr>
          <a:lstStyle/>
          <a:p>
            <a:pPr algn="ctr"/>
            <a:r>
              <a:rPr lang="en-US" sz="5400" dirty="0">
                <a:ln w="0"/>
                <a:solidFill>
                  <a:schemeClr val="tx1"/>
                </a:solidFill>
                <a:effectLst>
                  <a:outerShdw blurRad="38100" dist="19050" dir="2700000" algn="tl" rotWithShape="0">
                    <a:schemeClr val="dk1">
                      <a:alpha val="40000"/>
                    </a:schemeClr>
                  </a:outerShdw>
                </a:effectLst>
              </a:rPr>
              <a:t>Collect: </a:t>
            </a:r>
            <a:r>
              <a:rPr lang="en-US" sz="5400" dirty="0">
                <a:ln w="0"/>
                <a:solidFill>
                  <a:schemeClr val="accent5">
                    <a:lumMod val="50000"/>
                  </a:schemeClr>
                </a:solidFill>
                <a:effectLst>
                  <a:outerShdw blurRad="38100" dist="19050" dir="2700000" algn="tl" rotWithShape="0">
                    <a:schemeClr val="dk1">
                      <a:alpha val="40000"/>
                    </a:schemeClr>
                  </a:outerShdw>
                </a:effectLst>
              </a:rPr>
              <a:t>?</a:t>
            </a:r>
            <a:endParaRPr lang="en-US" sz="5400" b="0" cap="none" spc="0" dirty="0">
              <a:ln w="0"/>
              <a:solidFill>
                <a:schemeClr val="accent5">
                  <a:lumMod val="50000"/>
                </a:schemeClr>
              </a:solidFill>
              <a:effectLst>
                <a:outerShdw blurRad="38100" dist="19050" dir="2700000" algn="tl" rotWithShape="0">
                  <a:schemeClr val="dk1">
                    <a:alpha val="40000"/>
                  </a:schemeClr>
                </a:outerShdw>
              </a:effectLst>
            </a:endParaRPr>
          </a:p>
        </p:txBody>
      </p:sp>
      <p:sp>
        <p:nvSpPr>
          <p:cNvPr id="20" name="Rectangle 19">
            <a:extLst>
              <a:ext uri="{FF2B5EF4-FFF2-40B4-BE49-F238E27FC236}">
                <a16:creationId xmlns:a16="http://schemas.microsoft.com/office/drawing/2014/main" id="{A0622F57-55B4-174F-81B6-E52CC398BB3F}"/>
              </a:ext>
            </a:extLst>
          </p:cNvPr>
          <p:cNvSpPr/>
          <p:nvPr/>
        </p:nvSpPr>
        <p:spPr>
          <a:xfrm>
            <a:off x="10589027" y="12224220"/>
            <a:ext cx="13206156" cy="1005840"/>
          </a:xfrm>
          <a:prstGeom prst="rect">
            <a:avLst/>
          </a:prstGeom>
          <a:noFill/>
          <a:ln w="28575">
            <a:solidFill>
              <a:schemeClr val="tx1"/>
            </a:solidFill>
          </a:ln>
        </p:spPr>
        <p:txBody>
          <a:bodyPr wrap="square" lIns="91440" tIns="45720" rIns="91440" bIns="45720">
            <a:spAutoFit/>
          </a:bodyPr>
          <a:lstStyle/>
          <a:p>
            <a:pPr algn="ctr"/>
            <a:r>
              <a:rPr lang="en-US" sz="5400" dirty="0">
                <a:ln w="0"/>
                <a:solidFill>
                  <a:schemeClr val="tx1"/>
                </a:solidFill>
                <a:effectLst>
                  <a:outerShdw blurRad="38100" dist="19050" dir="2700000" algn="tl" rotWithShape="0">
                    <a:schemeClr val="dk1">
                      <a:alpha val="40000"/>
                    </a:schemeClr>
                  </a:outerShdw>
                </a:effectLst>
              </a:rPr>
              <a:t>Compare data across groups</a:t>
            </a:r>
          </a:p>
          <a:p>
            <a:pPr algn="ctr"/>
            <a:endParaRPr lang="en-US" sz="5400" b="0" cap="none" spc="0" dirty="0">
              <a:ln w="0"/>
              <a:solidFill>
                <a:schemeClr val="tx1"/>
              </a:solidFill>
              <a:effectLst>
                <a:outerShdw blurRad="38100" dist="19050" dir="2700000" algn="tl" rotWithShape="0">
                  <a:schemeClr val="dk1">
                    <a:alpha val="40000"/>
                  </a:schemeClr>
                </a:outerShdw>
              </a:effectLst>
            </a:endParaRPr>
          </a:p>
          <a:p>
            <a:pPr algn="ctr"/>
            <a:endParaRPr lang="en-US" sz="5400" dirty="0">
              <a:ln w="0"/>
              <a:solidFill>
                <a:schemeClr val="tx1"/>
              </a:solidFill>
              <a:effectLst>
                <a:outerShdw blurRad="38100" dist="19050" dir="2700000" algn="tl" rotWithShape="0">
                  <a:schemeClr val="dk1">
                    <a:alpha val="40000"/>
                  </a:schemeClr>
                </a:outerShdw>
              </a:effectLst>
            </a:endParaRPr>
          </a:p>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3074" name="Picture 2">
            <a:extLst>
              <a:ext uri="{FF2B5EF4-FFF2-40B4-BE49-F238E27FC236}">
                <a16:creationId xmlns:a16="http://schemas.microsoft.com/office/drawing/2014/main" id="{6AFDFDED-8ECE-8F42-8BDB-BB47CFC4D9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76" t="13962" r="10767" b="10918"/>
          <a:stretch/>
        </p:blipFill>
        <p:spPr bwMode="auto">
          <a:xfrm>
            <a:off x="11009362" y="4511185"/>
            <a:ext cx="5152125" cy="469363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5E3525F-3348-0A4C-8DAC-F91D435B3D0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68" t="11130" r="10447" b="7889"/>
          <a:stretch/>
        </p:blipFill>
        <p:spPr bwMode="auto">
          <a:xfrm>
            <a:off x="18181673" y="4553097"/>
            <a:ext cx="4997303" cy="481289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72B0C061-9495-744D-AB41-E0E2DDFD6472}"/>
              </a:ext>
            </a:extLst>
          </p:cNvPr>
          <p:cNvSpPr txBox="1"/>
          <p:nvPr/>
        </p:nvSpPr>
        <p:spPr>
          <a:xfrm>
            <a:off x="51875" y="12973081"/>
            <a:ext cx="12195544"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dirty="0"/>
              <a:t>https://</a:t>
            </a:r>
            <a:r>
              <a:rPr lang="en-US" sz="4000" dirty="0" err="1"/>
              <a:t>datavizproject.com</a:t>
            </a:r>
            <a:r>
              <a:rPr lang="en-US" sz="4000" dirty="0"/>
              <a:t>/</a:t>
            </a:r>
          </a:p>
        </p:txBody>
      </p:sp>
    </p:spTree>
    <p:extLst>
      <p:ext uri="{BB962C8B-B14F-4D97-AF65-F5344CB8AC3E}">
        <p14:creationId xmlns:p14="http://schemas.microsoft.com/office/powerpoint/2010/main" val="227579713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Methods</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588817" y="3940462"/>
            <a:ext cx="9885219"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Human Subject Experiments </a:t>
            </a:r>
          </a:p>
          <a:p>
            <a:pPr indent="0">
              <a:buNone/>
            </a:pPr>
            <a:endParaRPr lang="en-US" sz="4800" b="1" dirty="0"/>
          </a:p>
          <a:p>
            <a:pPr marL="685800" indent="-685800"/>
            <a:r>
              <a:rPr lang="en-US" sz="4800" b="1" dirty="0"/>
              <a:t>Observational Study</a:t>
            </a:r>
          </a:p>
          <a:p>
            <a:pPr marL="685800" indent="-685800"/>
            <a:endParaRPr lang="en-US" sz="4800" b="1" dirty="0"/>
          </a:p>
          <a:p>
            <a:pPr indent="0">
              <a:buNone/>
            </a:pPr>
            <a:r>
              <a:rPr lang="en-US" sz="4800" b="1" dirty="0">
                <a:solidFill>
                  <a:srgbClr val="FF4013"/>
                </a:solidFill>
                <a:sym typeface="Wingdings" pitchFamily="2" charset="2"/>
              </a:rPr>
              <a:t>	Usability Studies</a:t>
            </a:r>
          </a:p>
          <a:p>
            <a:pPr indent="0">
              <a:buNone/>
            </a:pPr>
            <a:r>
              <a:rPr lang="en-US" sz="4800" b="1" dirty="0">
                <a:solidFill>
                  <a:srgbClr val="FF4013"/>
                </a:solidFill>
                <a:sym typeface="Wingdings" pitchFamily="2" charset="2"/>
              </a:rPr>
              <a:t>	</a:t>
            </a:r>
            <a:r>
              <a:rPr lang="en-US" sz="4800" b="1" dirty="0">
                <a:sym typeface="Wingdings" pitchFamily="2" charset="2"/>
              </a:rPr>
              <a:t> </a:t>
            </a:r>
            <a:r>
              <a:rPr lang="en-US" sz="4800" dirty="0">
                <a:sym typeface="Wingdings" pitchFamily="2" charset="2"/>
              </a:rPr>
              <a:t>	Observational study specifically 		focused on usability of a 				visualization </a:t>
            </a:r>
          </a:p>
          <a:p>
            <a:pPr indent="0">
              <a:buNone/>
            </a:pPr>
            <a:r>
              <a:rPr lang="en-US" sz="4800" dirty="0">
                <a:sym typeface="Wingdings" pitchFamily="2" charset="2"/>
              </a:rPr>
              <a:t>	 Range from low to high fidelity 		testing </a:t>
            </a:r>
            <a:endParaRPr lang="en-US" sz="4800" dirty="0"/>
          </a:p>
          <a:p>
            <a:pPr indent="0">
              <a:buNone/>
            </a:pPr>
            <a:endParaRPr lang="en-US" sz="4800" b="1" dirty="0"/>
          </a:p>
        </p:txBody>
      </p:sp>
    </p:spTree>
    <p:extLst>
      <p:ext uri="{BB962C8B-B14F-4D97-AF65-F5344CB8AC3E}">
        <p14:creationId xmlns:p14="http://schemas.microsoft.com/office/powerpoint/2010/main" val="425609734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Methods</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588817" y="3940462"/>
            <a:ext cx="9885219"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Human Subject Experiments </a:t>
            </a:r>
          </a:p>
          <a:p>
            <a:pPr indent="0">
              <a:buNone/>
            </a:pPr>
            <a:endParaRPr lang="en-US" sz="4800" b="1" dirty="0"/>
          </a:p>
          <a:p>
            <a:pPr marL="685800" indent="-685800"/>
            <a:r>
              <a:rPr lang="en-US" sz="4800" b="1" dirty="0"/>
              <a:t>Observational Study</a:t>
            </a:r>
          </a:p>
          <a:p>
            <a:pPr marL="685800" indent="-685800"/>
            <a:endParaRPr lang="en-US" sz="4800" b="1" dirty="0"/>
          </a:p>
          <a:p>
            <a:pPr indent="0">
              <a:buNone/>
            </a:pPr>
            <a:r>
              <a:rPr lang="en-US" sz="4800" b="1" dirty="0">
                <a:solidFill>
                  <a:srgbClr val="FF4013"/>
                </a:solidFill>
                <a:sym typeface="Wingdings" pitchFamily="2" charset="2"/>
              </a:rPr>
              <a:t>	Usability Studies</a:t>
            </a:r>
          </a:p>
          <a:p>
            <a:pPr indent="0">
              <a:buNone/>
            </a:pPr>
            <a:r>
              <a:rPr lang="en-US" sz="4800" b="1" dirty="0">
                <a:solidFill>
                  <a:srgbClr val="FF4013"/>
                </a:solidFill>
                <a:sym typeface="Wingdings" pitchFamily="2" charset="2"/>
              </a:rPr>
              <a:t>	</a:t>
            </a:r>
            <a:r>
              <a:rPr lang="en-US" sz="4800" b="1" dirty="0">
                <a:sym typeface="Wingdings" pitchFamily="2" charset="2"/>
              </a:rPr>
              <a:t> </a:t>
            </a:r>
            <a:r>
              <a:rPr lang="en-US" sz="4800" dirty="0">
                <a:sym typeface="Wingdings" pitchFamily="2" charset="2"/>
              </a:rPr>
              <a:t>	Observational study specifically 		focused on usability of a 				visualization </a:t>
            </a:r>
          </a:p>
          <a:p>
            <a:pPr indent="0">
              <a:buNone/>
            </a:pPr>
            <a:r>
              <a:rPr lang="en-US" sz="4800" dirty="0">
                <a:sym typeface="Wingdings" pitchFamily="2" charset="2"/>
              </a:rPr>
              <a:t>	 Range from low to high fidelity 		testing </a:t>
            </a:r>
            <a:endParaRPr lang="en-US" sz="4800" dirty="0"/>
          </a:p>
          <a:p>
            <a:pPr indent="0">
              <a:buNone/>
            </a:pPr>
            <a:endParaRPr lang="en-US" sz="4800" b="1" dirty="0"/>
          </a:p>
        </p:txBody>
      </p:sp>
      <p:sp>
        <p:nvSpPr>
          <p:cNvPr id="14" name="Content Placeholder 1">
            <a:extLst>
              <a:ext uri="{FF2B5EF4-FFF2-40B4-BE49-F238E27FC236}">
                <a16:creationId xmlns:a16="http://schemas.microsoft.com/office/drawing/2014/main" id="{587EF1ED-D77A-2342-8278-C378E2719514}"/>
              </a:ext>
            </a:extLst>
          </p:cNvPr>
          <p:cNvSpPr txBox="1">
            <a:spLocks/>
          </p:cNvSpPr>
          <p:nvPr/>
        </p:nvSpPr>
        <p:spPr>
          <a:xfrm>
            <a:off x="13008415" y="3839867"/>
            <a:ext cx="9885219" cy="3018134"/>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endParaRPr lang="en-US" sz="4800" b="1" dirty="0"/>
          </a:p>
        </p:txBody>
      </p:sp>
      <p:pic>
        <p:nvPicPr>
          <p:cNvPr id="19" name="Picture 2" descr="https://www.corehf.com/wp-content/uploads/2017/04/80ccd143064215.57e20b3f41ff5.jpg">
            <a:extLst>
              <a:ext uri="{FF2B5EF4-FFF2-40B4-BE49-F238E27FC236}">
                <a16:creationId xmlns:a16="http://schemas.microsoft.com/office/drawing/2014/main" id="{7C9C0E9F-6C62-8845-8C04-C52FE8D97E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60949" y="3839867"/>
            <a:ext cx="5342650" cy="534265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https://zweiprototype.files.wordpress.com/2014/01/img_03442.jpg">
            <a:extLst>
              <a:ext uri="{FF2B5EF4-FFF2-40B4-BE49-F238E27FC236}">
                <a16:creationId xmlns:a16="http://schemas.microsoft.com/office/drawing/2014/main" id="{A7A965CE-757A-284A-B9CE-8EE8809C1BF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64090" y="9258207"/>
            <a:ext cx="9005096" cy="400304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9598CF0-4F38-534C-BB92-255F4161FF39}"/>
              </a:ext>
            </a:extLst>
          </p:cNvPr>
          <p:cNvSpPr txBox="1"/>
          <p:nvPr/>
        </p:nvSpPr>
        <p:spPr>
          <a:xfrm>
            <a:off x="11283332" y="3940462"/>
            <a:ext cx="4586192"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mj-lt"/>
                <a:ea typeface="+mj-ea"/>
                <a:cs typeface="+mj-cs"/>
                <a:sym typeface="Gill Sans"/>
              </a:rPr>
              <a:t>Low Fidelity </a:t>
            </a:r>
          </a:p>
          <a:p>
            <a:pPr marL="0" marR="0" indent="0" algn="l" defTabSz="825500" rtl="0" fontAlgn="auto" latinLnBrk="0" hangingPunct="0">
              <a:lnSpc>
                <a:spcPct val="100000"/>
              </a:lnSpc>
              <a:spcBef>
                <a:spcPts val="0"/>
              </a:spcBef>
              <a:spcAft>
                <a:spcPts val="0"/>
              </a:spcAft>
              <a:buClrTx/>
              <a:buSzTx/>
              <a:buFontTx/>
              <a:buNone/>
              <a:tabLst/>
            </a:pPr>
            <a:r>
              <a:rPr lang="en-US" sz="4400" b="1" dirty="0">
                <a:sym typeface="Wingdings" pitchFamily="2" charset="2"/>
              </a:rPr>
              <a:t></a:t>
            </a:r>
            <a:r>
              <a:rPr lang="en-US" sz="4400" b="1" dirty="0"/>
              <a:t> </a:t>
            </a:r>
            <a:r>
              <a:rPr kumimoji="0" lang="en-US" sz="4400" i="0" u="none" strike="noStrike" cap="none" spc="0" normalizeH="0" baseline="0" dirty="0">
                <a:ln>
                  <a:noFill/>
                </a:ln>
                <a:solidFill>
                  <a:srgbClr val="000000"/>
                </a:solidFill>
                <a:effectLst/>
                <a:uFillTx/>
                <a:latin typeface="+mj-lt"/>
                <a:ea typeface="+mj-ea"/>
                <a:cs typeface="+mj-cs"/>
                <a:sym typeface="Gill Sans"/>
              </a:rPr>
              <a:t>Paper prototype</a:t>
            </a:r>
          </a:p>
        </p:txBody>
      </p:sp>
    </p:spTree>
    <p:extLst>
      <p:ext uri="{BB962C8B-B14F-4D97-AF65-F5344CB8AC3E}">
        <p14:creationId xmlns:p14="http://schemas.microsoft.com/office/powerpoint/2010/main" val="11182424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Methods</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588817" y="3940462"/>
            <a:ext cx="9885219"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Human Subject Experiments </a:t>
            </a:r>
          </a:p>
          <a:p>
            <a:pPr indent="0">
              <a:buNone/>
            </a:pPr>
            <a:endParaRPr lang="en-US" sz="4800" b="1" dirty="0"/>
          </a:p>
          <a:p>
            <a:pPr marL="685800" indent="-685800"/>
            <a:r>
              <a:rPr lang="en-US" sz="4800" b="1" dirty="0"/>
              <a:t>Observational Study</a:t>
            </a:r>
          </a:p>
          <a:p>
            <a:pPr marL="685800" indent="-685800"/>
            <a:endParaRPr lang="en-US" sz="4800" b="1" dirty="0"/>
          </a:p>
          <a:p>
            <a:pPr indent="0">
              <a:buNone/>
            </a:pPr>
            <a:r>
              <a:rPr lang="en-US" sz="4800" b="1" dirty="0">
                <a:solidFill>
                  <a:srgbClr val="FF4013"/>
                </a:solidFill>
                <a:sym typeface="Wingdings" pitchFamily="2" charset="2"/>
              </a:rPr>
              <a:t>	Usability Studies</a:t>
            </a:r>
          </a:p>
          <a:p>
            <a:pPr indent="0">
              <a:buNone/>
            </a:pPr>
            <a:r>
              <a:rPr lang="en-US" sz="4800" b="1" dirty="0">
                <a:solidFill>
                  <a:srgbClr val="FF4013"/>
                </a:solidFill>
                <a:sym typeface="Wingdings" pitchFamily="2" charset="2"/>
              </a:rPr>
              <a:t>	</a:t>
            </a:r>
            <a:r>
              <a:rPr lang="en-US" sz="4800" b="1" dirty="0">
                <a:sym typeface="Wingdings" pitchFamily="2" charset="2"/>
              </a:rPr>
              <a:t> </a:t>
            </a:r>
            <a:r>
              <a:rPr lang="en-US" sz="4800" dirty="0">
                <a:sym typeface="Wingdings" pitchFamily="2" charset="2"/>
              </a:rPr>
              <a:t>	Observational study specifically 		focused on usability of a 				visualization </a:t>
            </a:r>
          </a:p>
          <a:p>
            <a:pPr indent="0">
              <a:buNone/>
            </a:pPr>
            <a:r>
              <a:rPr lang="en-US" sz="4800" dirty="0">
                <a:sym typeface="Wingdings" pitchFamily="2" charset="2"/>
              </a:rPr>
              <a:t>	 Range from low to high fidelity 		testing </a:t>
            </a:r>
            <a:endParaRPr lang="en-US" sz="4800" dirty="0"/>
          </a:p>
          <a:p>
            <a:pPr indent="0">
              <a:buNone/>
            </a:pPr>
            <a:endParaRPr lang="en-US" sz="4800" b="1" dirty="0"/>
          </a:p>
        </p:txBody>
      </p:sp>
      <p:sp>
        <p:nvSpPr>
          <p:cNvPr id="14" name="Content Placeholder 1">
            <a:extLst>
              <a:ext uri="{FF2B5EF4-FFF2-40B4-BE49-F238E27FC236}">
                <a16:creationId xmlns:a16="http://schemas.microsoft.com/office/drawing/2014/main" id="{587EF1ED-D77A-2342-8278-C378E2719514}"/>
              </a:ext>
            </a:extLst>
          </p:cNvPr>
          <p:cNvSpPr txBox="1">
            <a:spLocks/>
          </p:cNvSpPr>
          <p:nvPr/>
        </p:nvSpPr>
        <p:spPr>
          <a:xfrm>
            <a:off x="13008415" y="3839867"/>
            <a:ext cx="9885219" cy="3018134"/>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endParaRPr lang="en-US" sz="4800" b="1" dirty="0"/>
          </a:p>
        </p:txBody>
      </p:sp>
      <p:sp>
        <p:nvSpPr>
          <p:cNvPr id="21" name="TextBox 20">
            <a:extLst>
              <a:ext uri="{FF2B5EF4-FFF2-40B4-BE49-F238E27FC236}">
                <a16:creationId xmlns:a16="http://schemas.microsoft.com/office/drawing/2014/main" id="{89598CF0-4F38-534C-BB92-255F4161FF39}"/>
              </a:ext>
            </a:extLst>
          </p:cNvPr>
          <p:cNvSpPr txBox="1"/>
          <p:nvPr/>
        </p:nvSpPr>
        <p:spPr>
          <a:xfrm>
            <a:off x="11283332" y="3940462"/>
            <a:ext cx="4926029"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algn="l"/>
            <a:r>
              <a:rPr lang="en-US" sz="4400" b="1" dirty="0"/>
              <a:t>Medium Fidelity </a:t>
            </a:r>
          </a:p>
          <a:p>
            <a:pPr algn="l"/>
            <a:r>
              <a:rPr lang="en-US" sz="4400" b="1" dirty="0">
                <a:sym typeface="Wingdings" pitchFamily="2" charset="2"/>
              </a:rPr>
              <a:t></a:t>
            </a:r>
            <a:r>
              <a:rPr lang="en-US" sz="4400" b="1" dirty="0"/>
              <a:t> </a:t>
            </a:r>
            <a:r>
              <a:rPr lang="en-US" sz="4400" dirty="0"/>
              <a:t>Wireframe</a:t>
            </a:r>
          </a:p>
        </p:txBody>
      </p:sp>
      <p:pic>
        <p:nvPicPr>
          <p:cNvPr id="16" name="Screen Recording 2021-09-06 at 09.27.05" descr="Screen Recording 2021-09-06 at 09.27.05">
            <a:hlinkClick r:id="" action="ppaction://media"/>
            <a:extLst>
              <a:ext uri="{FF2B5EF4-FFF2-40B4-BE49-F238E27FC236}">
                <a16:creationId xmlns:a16="http://schemas.microsoft.com/office/drawing/2014/main" id="{6661BC8E-23B9-1749-AF13-797A25F8442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746432" y="5497866"/>
            <a:ext cx="11797147" cy="7888504"/>
          </a:xfrm>
          <a:prstGeom prst="rect">
            <a:avLst/>
          </a:prstGeom>
        </p:spPr>
      </p:pic>
    </p:spTree>
    <p:extLst>
      <p:ext uri="{BB962C8B-B14F-4D97-AF65-F5344CB8AC3E}">
        <p14:creationId xmlns:p14="http://schemas.microsoft.com/office/powerpoint/2010/main" val="36639536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66"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6"/>
                                        </p:tgtEl>
                                      </p:cBhvr>
                                    </p:cmd>
                                  </p:childTnLst>
                                </p:cTn>
                              </p:par>
                            </p:childTnLst>
                          </p:cTn>
                        </p:par>
                      </p:childTnLst>
                    </p:cTn>
                  </p:par>
                </p:childTnLst>
              </p:cTn>
              <p:nextCondLst>
                <p:cond evt="onClick" delay="0">
                  <p:tgtEl>
                    <p:spTgt spid="16"/>
                  </p:tgtEl>
                </p:cond>
              </p:nextCondLst>
            </p:seq>
            <p:video>
              <p:cMediaNode vol="80000">
                <p:cTn id="12" repeatCount="indefinite" fill="hold" display="0">
                  <p:stCondLst>
                    <p:cond delay="indefinite"/>
                  </p:stCondLst>
                </p:cTn>
                <p:tgtEl>
                  <p:spTgt spid="16"/>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Methods</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588817" y="3940462"/>
            <a:ext cx="9885219"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Human Subject Experiments </a:t>
            </a:r>
          </a:p>
          <a:p>
            <a:pPr indent="0">
              <a:buNone/>
            </a:pPr>
            <a:endParaRPr lang="en-US" sz="4800" b="1" dirty="0"/>
          </a:p>
          <a:p>
            <a:pPr marL="685800" indent="-685800"/>
            <a:r>
              <a:rPr lang="en-US" sz="4800" b="1" dirty="0"/>
              <a:t>Observational Study</a:t>
            </a:r>
          </a:p>
          <a:p>
            <a:pPr marL="685800" indent="-685800"/>
            <a:endParaRPr lang="en-US" sz="4800" b="1" dirty="0"/>
          </a:p>
          <a:p>
            <a:pPr indent="0">
              <a:buNone/>
            </a:pPr>
            <a:r>
              <a:rPr lang="en-US" sz="4800" b="1" dirty="0">
                <a:solidFill>
                  <a:srgbClr val="FF4013"/>
                </a:solidFill>
                <a:sym typeface="Wingdings" pitchFamily="2" charset="2"/>
              </a:rPr>
              <a:t>	Usability Studies</a:t>
            </a:r>
          </a:p>
          <a:p>
            <a:pPr indent="0">
              <a:buNone/>
            </a:pPr>
            <a:r>
              <a:rPr lang="en-US" sz="4800" b="1" dirty="0">
                <a:solidFill>
                  <a:srgbClr val="FF4013"/>
                </a:solidFill>
                <a:sym typeface="Wingdings" pitchFamily="2" charset="2"/>
              </a:rPr>
              <a:t>	</a:t>
            </a:r>
            <a:r>
              <a:rPr lang="en-US" sz="4800" b="1" dirty="0">
                <a:sym typeface="Wingdings" pitchFamily="2" charset="2"/>
              </a:rPr>
              <a:t> </a:t>
            </a:r>
            <a:r>
              <a:rPr lang="en-US" sz="4800" dirty="0">
                <a:sym typeface="Wingdings" pitchFamily="2" charset="2"/>
              </a:rPr>
              <a:t>	Observational study specifically 		focused on usability of a 				visualization </a:t>
            </a:r>
          </a:p>
          <a:p>
            <a:pPr indent="0">
              <a:buNone/>
            </a:pPr>
            <a:r>
              <a:rPr lang="en-US" sz="4800" dirty="0">
                <a:sym typeface="Wingdings" pitchFamily="2" charset="2"/>
              </a:rPr>
              <a:t>	 Range from low to high fidelity 		testing </a:t>
            </a:r>
            <a:endParaRPr lang="en-US" sz="4800" dirty="0"/>
          </a:p>
          <a:p>
            <a:pPr indent="0">
              <a:buNone/>
            </a:pPr>
            <a:endParaRPr lang="en-US" sz="4800" b="1" dirty="0"/>
          </a:p>
        </p:txBody>
      </p:sp>
      <p:sp>
        <p:nvSpPr>
          <p:cNvPr id="14" name="Content Placeholder 1">
            <a:extLst>
              <a:ext uri="{FF2B5EF4-FFF2-40B4-BE49-F238E27FC236}">
                <a16:creationId xmlns:a16="http://schemas.microsoft.com/office/drawing/2014/main" id="{587EF1ED-D77A-2342-8278-C378E2719514}"/>
              </a:ext>
            </a:extLst>
          </p:cNvPr>
          <p:cNvSpPr txBox="1">
            <a:spLocks/>
          </p:cNvSpPr>
          <p:nvPr/>
        </p:nvSpPr>
        <p:spPr>
          <a:xfrm>
            <a:off x="13008415" y="3839867"/>
            <a:ext cx="9885219" cy="3018134"/>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endParaRPr lang="en-US" sz="4800" b="1" dirty="0"/>
          </a:p>
        </p:txBody>
      </p:sp>
      <p:sp>
        <p:nvSpPr>
          <p:cNvPr id="21" name="TextBox 20">
            <a:extLst>
              <a:ext uri="{FF2B5EF4-FFF2-40B4-BE49-F238E27FC236}">
                <a16:creationId xmlns:a16="http://schemas.microsoft.com/office/drawing/2014/main" id="{89598CF0-4F38-534C-BB92-255F4161FF39}"/>
              </a:ext>
            </a:extLst>
          </p:cNvPr>
          <p:cNvSpPr txBox="1"/>
          <p:nvPr/>
        </p:nvSpPr>
        <p:spPr>
          <a:xfrm>
            <a:off x="11283332" y="3940462"/>
            <a:ext cx="5321970" cy="2133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algn="l"/>
            <a:r>
              <a:rPr lang="en-US" sz="4400" b="1" dirty="0"/>
              <a:t>High Fidelity</a:t>
            </a:r>
          </a:p>
          <a:p>
            <a:pPr algn="l"/>
            <a:r>
              <a:rPr lang="en-US" sz="4400" b="1" dirty="0">
                <a:sym typeface="Wingdings" pitchFamily="2" charset="2"/>
              </a:rPr>
              <a:t></a:t>
            </a:r>
            <a:r>
              <a:rPr lang="en-US" sz="4400" b="1" dirty="0"/>
              <a:t> </a:t>
            </a:r>
            <a:r>
              <a:rPr lang="en-US" sz="4400" dirty="0"/>
              <a:t>Working prototype</a:t>
            </a:r>
          </a:p>
          <a:p>
            <a:pPr marL="0" marR="0" indent="0" algn="l" defTabSz="825500" rtl="0" fontAlgn="auto" latinLnBrk="0" hangingPunct="0">
              <a:lnSpc>
                <a:spcPct val="100000"/>
              </a:lnSpc>
              <a:spcBef>
                <a:spcPts val="0"/>
              </a:spcBef>
              <a:spcAft>
                <a:spcPts val="0"/>
              </a:spcAft>
              <a:buClrTx/>
              <a:buSzTx/>
              <a:buFontTx/>
              <a:buNone/>
              <a:tabLst/>
            </a:pPr>
            <a:endParaRPr kumimoji="0" lang="en-US" sz="4400" i="0" u="none" strike="noStrike" cap="none" spc="0" normalizeH="0" baseline="0" dirty="0">
              <a:ln>
                <a:noFill/>
              </a:ln>
              <a:solidFill>
                <a:srgbClr val="000000"/>
              </a:solidFill>
              <a:effectLst/>
              <a:uFillTx/>
              <a:latin typeface="+mj-lt"/>
              <a:ea typeface="+mj-ea"/>
              <a:cs typeface="+mj-cs"/>
              <a:sym typeface="Gill Sans"/>
            </a:endParaRPr>
          </a:p>
        </p:txBody>
      </p:sp>
      <p:sp>
        <p:nvSpPr>
          <p:cNvPr id="15" name="TextBox 14">
            <a:extLst>
              <a:ext uri="{FF2B5EF4-FFF2-40B4-BE49-F238E27FC236}">
                <a16:creationId xmlns:a16="http://schemas.microsoft.com/office/drawing/2014/main" id="{2E2452B5-46B4-CD40-8E4D-7B79E9FDED1D}"/>
              </a:ext>
            </a:extLst>
          </p:cNvPr>
          <p:cNvSpPr txBox="1"/>
          <p:nvPr/>
        </p:nvSpPr>
        <p:spPr>
          <a:xfrm>
            <a:off x="10648783" y="13192780"/>
            <a:ext cx="9652526"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dirty="0">
                <a:hlinkClick r:id="rId3"/>
              </a:rPr>
              <a:t>https://ieeexplore.ieee.org/stamp/stamp.jsp?arnumber=7539638</a:t>
            </a:r>
            <a:r>
              <a:rPr lang="en-US" sz="2800" dirty="0"/>
              <a:t> </a:t>
            </a:r>
          </a:p>
        </p:txBody>
      </p:sp>
      <p:pic>
        <p:nvPicPr>
          <p:cNvPr id="17" name="Picture 16" descr="Chart, application, pie chart&#10;&#10;Description automatically generated">
            <a:extLst>
              <a:ext uri="{FF2B5EF4-FFF2-40B4-BE49-F238E27FC236}">
                <a16:creationId xmlns:a16="http://schemas.microsoft.com/office/drawing/2014/main" id="{A7AFA466-4968-A04C-A850-E134DD2374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83045" y="5254291"/>
            <a:ext cx="5263105" cy="3650477"/>
          </a:xfrm>
          <a:prstGeom prst="rect">
            <a:avLst/>
          </a:prstGeom>
        </p:spPr>
      </p:pic>
      <p:pic>
        <p:nvPicPr>
          <p:cNvPr id="18" name="Picture 17" descr="Graphical user interface, application&#10;&#10;Description automatically generated">
            <a:extLst>
              <a:ext uri="{FF2B5EF4-FFF2-40B4-BE49-F238E27FC236}">
                <a16:creationId xmlns:a16="http://schemas.microsoft.com/office/drawing/2014/main" id="{7E947692-26F3-9346-B24E-DD3CA36FA1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35834" y="9041691"/>
            <a:ext cx="5469468" cy="3868237"/>
          </a:xfrm>
          <a:prstGeom prst="rect">
            <a:avLst/>
          </a:prstGeom>
        </p:spPr>
      </p:pic>
      <p:pic>
        <p:nvPicPr>
          <p:cNvPr id="22" name="Picture 21" descr="Chart, line chart&#10;&#10;Description automatically generated">
            <a:extLst>
              <a:ext uri="{FF2B5EF4-FFF2-40B4-BE49-F238E27FC236}">
                <a16:creationId xmlns:a16="http://schemas.microsoft.com/office/drawing/2014/main" id="{34353560-9E3B-104F-A82F-FF72309C14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44163" y="9016408"/>
            <a:ext cx="5469468" cy="3893520"/>
          </a:xfrm>
          <a:prstGeom prst="rect">
            <a:avLst/>
          </a:prstGeom>
        </p:spPr>
      </p:pic>
    </p:spTree>
    <p:extLst>
      <p:ext uri="{BB962C8B-B14F-4D97-AF65-F5344CB8AC3E}">
        <p14:creationId xmlns:p14="http://schemas.microsoft.com/office/powerpoint/2010/main" val="52834020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Methods</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588817" y="3940462"/>
            <a:ext cx="11076709"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Human Subject Experiments </a:t>
            </a:r>
          </a:p>
          <a:p>
            <a:pPr indent="0">
              <a:buNone/>
            </a:pPr>
            <a:endParaRPr lang="en-US" sz="4800" b="1" dirty="0"/>
          </a:p>
          <a:p>
            <a:pPr marL="685800" indent="-685800"/>
            <a:r>
              <a:rPr lang="en-US" sz="4800" b="1" dirty="0"/>
              <a:t>Field Deployment or Case Studies</a:t>
            </a:r>
          </a:p>
          <a:p>
            <a:pPr indent="0">
              <a:buNone/>
            </a:pPr>
            <a:r>
              <a:rPr lang="en-US" sz="4800" dirty="0"/>
              <a:t>	</a:t>
            </a:r>
            <a:r>
              <a:rPr lang="en-US" sz="4800" dirty="0">
                <a:sym typeface="Wingdings" pitchFamily="2" charset="2"/>
              </a:rPr>
              <a:t> </a:t>
            </a:r>
            <a:r>
              <a:rPr lang="en-US" sz="4800" dirty="0"/>
              <a:t>Deploy tool in realistic settings</a:t>
            </a:r>
          </a:p>
          <a:p>
            <a:pPr indent="0">
              <a:buNone/>
            </a:pPr>
            <a:r>
              <a:rPr lang="en-US" sz="4800" dirty="0">
                <a:sym typeface="Wingdings" pitchFamily="2" charset="2"/>
              </a:rPr>
              <a:t>	 </a:t>
            </a:r>
            <a:r>
              <a:rPr lang="en-US" sz="4800" dirty="0"/>
              <a:t>Document effects on work practices</a:t>
            </a:r>
          </a:p>
          <a:p>
            <a:pPr indent="0">
              <a:buNone/>
            </a:pPr>
            <a:r>
              <a:rPr lang="en-US" sz="4800" dirty="0"/>
              <a:t>	</a:t>
            </a:r>
            <a:r>
              <a:rPr lang="en-US" sz="4800" dirty="0">
                <a:sym typeface="Wingdings" pitchFamily="2" charset="2"/>
              </a:rPr>
              <a:t> Observe usage in the “real world”	</a:t>
            </a:r>
          </a:p>
          <a:p>
            <a:pPr indent="0">
              <a:buNone/>
            </a:pPr>
            <a:r>
              <a:rPr lang="en-US" sz="4800" dirty="0">
                <a:sym typeface="Wingdings" pitchFamily="2" charset="2"/>
              </a:rPr>
              <a:t>	 Collect qualitative or quantitative 			data (ex. satisfaction, number of 				times used in a week, etc.) </a:t>
            </a:r>
          </a:p>
          <a:p>
            <a:pPr indent="0">
              <a:buNone/>
            </a:pPr>
            <a:endParaRPr lang="en-US" sz="4800" dirty="0"/>
          </a:p>
          <a:p>
            <a:pPr indent="0">
              <a:buNone/>
            </a:pPr>
            <a:endParaRPr lang="en-US" sz="4800" b="1" dirty="0"/>
          </a:p>
        </p:txBody>
      </p:sp>
      <p:sp>
        <p:nvSpPr>
          <p:cNvPr id="15" name="TextBox 14">
            <a:extLst>
              <a:ext uri="{FF2B5EF4-FFF2-40B4-BE49-F238E27FC236}">
                <a16:creationId xmlns:a16="http://schemas.microsoft.com/office/drawing/2014/main" id="{6CA409D0-8B95-8A49-9A5F-5D2E2C4A6000}"/>
              </a:ext>
            </a:extLst>
          </p:cNvPr>
          <p:cNvSpPr txBox="1"/>
          <p:nvPr/>
        </p:nvSpPr>
        <p:spPr>
          <a:xfrm>
            <a:off x="12188456" y="12884727"/>
            <a:ext cx="12195544"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dirty="0"/>
              <a:t>https://</a:t>
            </a:r>
            <a:r>
              <a:rPr lang="en-US" sz="4000" dirty="0" err="1"/>
              <a:t>transitapp.com</a:t>
            </a:r>
            <a:r>
              <a:rPr lang="en-US" sz="4000" dirty="0"/>
              <a:t>/</a:t>
            </a:r>
          </a:p>
        </p:txBody>
      </p:sp>
      <p:pic>
        <p:nvPicPr>
          <p:cNvPr id="16" name="Picture 15" descr="Graphical user interface, application&#10;&#10;Description automatically generated">
            <a:extLst>
              <a:ext uri="{FF2B5EF4-FFF2-40B4-BE49-F238E27FC236}">
                <a16:creationId xmlns:a16="http://schemas.microsoft.com/office/drawing/2014/main" id="{5D082E51-C51A-0D4E-987E-93AA5A5CB1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67907" y="3940462"/>
            <a:ext cx="7712148" cy="8741490"/>
          </a:xfrm>
          <a:prstGeom prst="rect">
            <a:avLst/>
          </a:prstGeom>
        </p:spPr>
      </p:pic>
    </p:spTree>
    <p:extLst>
      <p:ext uri="{BB962C8B-B14F-4D97-AF65-F5344CB8AC3E}">
        <p14:creationId xmlns:p14="http://schemas.microsoft.com/office/powerpoint/2010/main" val="226659608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In-class exercis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Validation and Evaluation</a:t>
            </a:r>
            <a:endParaRPr dirty="0">
              <a:solidFill>
                <a:schemeClr val="bg1"/>
              </a:solidFill>
            </a:endParaRPr>
          </a:p>
        </p:txBody>
      </p:sp>
      <p:sp>
        <p:nvSpPr>
          <p:cNvPr id="58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a:t>
            </a:fld>
            <a:endParaRPr kumimoji="0" sz="2400" b="0" i="0" u="none" strike="noStrike" kern="0" cap="none" spc="0" normalizeH="0" baseline="0" noProof="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35450939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Design</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2694709" y="3691081"/>
            <a:ext cx="20989637" cy="9252528"/>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1) Goal </a:t>
            </a:r>
          </a:p>
          <a:p>
            <a:pPr marL="0" lvl="1" indent="0">
              <a:spcBef>
                <a:spcPts val="0"/>
              </a:spcBef>
              <a:buNone/>
            </a:pPr>
            <a:r>
              <a:rPr lang="en-US" sz="4800" dirty="0">
                <a:sym typeface="Wingdings" pitchFamily="2" charset="2"/>
              </a:rPr>
              <a:t>	 </a:t>
            </a:r>
            <a:r>
              <a:rPr lang="en-US" sz="4800" dirty="0" err="1"/>
              <a:t>Munzner’s</a:t>
            </a:r>
            <a:r>
              <a:rPr lang="en-US" sz="4800" dirty="0"/>
              <a:t> nested model</a:t>
            </a:r>
          </a:p>
          <a:p>
            <a:pPr indent="0">
              <a:buNone/>
            </a:pPr>
            <a:r>
              <a:rPr lang="en-US" sz="4800" b="1" dirty="0">
                <a:solidFill>
                  <a:srgbClr val="FF4013"/>
                </a:solidFill>
              </a:rPr>
              <a:t>2) Method</a:t>
            </a:r>
          </a:p>
          <a:p>
            <a:pPr marL="0" lvl="1" indent="0">
              <a:spcBef>
                <a:spcPts val="0"/>
              </a:spcBef>
              <a:buNone/>
            </a:pPr>
            <a:r>
              <a:rPr lang="en-US" sz="4800" dirty="0"/>
              <a:t>	</a:t>
            </a:r>
            <a:r>
              <a:rPr lang="en-US" sz="4800" dirty="0">
                <a:sym typeface="Wingdings" pitchFamily="2" charset="2"/>
              </a:rPr>
              <a:t> Select an e</a:t>
            </a:r>
            <a:r>
              <a:rPr lang="en-US" sz="4800" dirty="0"/>
              <a:t>valuation technique </a:t>
            </a:r>
          </a:p>
          <a:p>
            <a:pPr marL="0" lvl="1" indent="0">
              <a:spcBef>
                <a:spcPts val="0"/>
              </a:spcBef>
              <a:buNone/>
            </a:pPr>
            <a:r>
              <a:rPr lang="en-US" sz="4800" b="1" dirty="0">
                <a:solidFill>
                  <a:srgbClr val="FF4013"/>
                </a:solidFill>
              </a:rPr>
              <a:t>3) Who</a:t>
            </a:r>
          </a:p>
          <a:p>
            <a:pPr marL="0" lvl="1" indent="0">
              <a:spcBef>
                <a:spcPts val="0"/>
              </a:spcBef>
              <a:buNone/>
            </a:pPr>
            <a:r>
              <a:rPr lang="en-US" sz="4800" dirty="0"/>
              <a:t>	</a:t>
            </a:r>
            <a:r>
              <a:rPr lang="en-US" sz="4800" dirty="0">
                <a:sym typeface="Wingdings" pitchFamily="2" charset="2"/>
              </a:rPr>
              <a:t> W</a:t>
            </a:r>
            <a:r>
              <a:rPr lang="en-US" sz="4800" dirty="0"/>
              <a:t>ho are your participants (and how many)</a:t>
            </a:r>
          </a:p>
          <a:p>
            <a:pPr indent="0">
              <a:buNone/>
            </a:pPr>
            <a:r>
              <a:rPr lang="en-US" sz="4800" b="1" dirty="0">
                <a:solidFill>
                  <a:srgbClr val="FF4013"/>
                </a:solidFill>
              </a:rPr>
              <a:t>4) Tasks</a:t>
            </a:r>
          </a:p>
          <a:p>
            <a:pPr marL="0" lvl="1" indent="0">
              <a:spcBef>
                <a:spcPts val="0"/>
              </a:spcBef>
              <a:buNone/>
            </a:pPr>
            <a:r>
              <a:rPr lang="en-US" sz="4800" dirty="0"/>
              <a:t>	</a:t>
            </a:r>
            <a:r>
              <a:rPr lang="en-US" sz="4800" dirty="0">
                <a:sym typeface="Wingdings" pitchFamily="2" charset="2"/>
              </a:rPr>
              <a:t> W</a:t>
            </a:r>
            <a:r>
              <a:rPr lang="en-US" sz="4800" dirty="0"/>
              <a:t>hat will the participant do</a:t>
            </a:r>
          </a:p>
          <a:p>
            <a:pPr indent="0">
              <a:buNone/>
            </a:pPr>
            <a:r>
              <a:rPr lang="en-US" sz="4800" b="1" dirty="0">
                <a:solidFill>
                  <a:srgbClr val="FF4013"/>
                </a:solidFill>
              </a:rPr>
              <a:t>5) Metrics</a:t>
            </a:r>
          </a:p>
          <a:p>
            <a:pPr marL="0" lvl="1" indent="0">
              <a:spcBef>
                <a:spcPts val="0"/>
              </a:spcBef>
              <a:buNone/>
            </a:pPr>
            <a:r>
              <a:rPr lang="en-US" sz="4800" dirty="0"/>
              <a:t>	</a:t>
            </a:r>
            <a:r>
              <a:rPr lang="en-US" sz="4800" dirty="0">
                <a:sym typeface="Wingdings" pitchFamily="2" charset="2"/>
              </a:rPr>
              <a:t> Decide what data to collect </a:t>
            </a:r>
            <a:endParaRPr lang="en-US" sz="4800" dirty="0"/>
          </a:p>
          <a:p>
            <a:pPr indent="0">
              <a:buNone/>
            </a:pPr>
            <a:r>
              <a:rPr lang="en-US" sz="4800" b="1" dirty="0">
                <a:solidFill>
                  <a:srgbClr val="FF4013"/>
                </a:solidFill>
              </a:rPr>
              <a:t>6) Analysis</a:t>
            </a:r>
          </a:p>
          <a:p>
            <a:pPr marL="0" lvl="1" indent="0">
              <a:spcBef>
                <a:spcPts val="0"/>
              </a:spcBef>
              <a:buNone/>
            </a:pPr>
            <a:r>
              <a:rPr lang="en-US" sz="4800" dirty="0">
                <a:sym typeface="Wingdings" pitchFamily="2" charset="2"/>
              </a:rPr>
              <a:t>	 H</a:t>
            </a:r>
            <a:r>
              <a:rPr lang="en-US" sz="4800" dirty="0"/>
              <a:t>ow will you analyze collected data</a:t>
            </a:r>
          </a:p>
        </p:txBody>
      </p:sp>
    </p:spTree>
    <p:extLst>
      <p:ext uri="{BB962C8B-B14F-4D97-AF65-F5344CB8AC3E}">
        <p14:creationId xmlns:p14="http://schemas.microsoft.com/office/powerpoint/2010/main" val="3672792052"/>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Design</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2694709" y="3691081"/>
            <a:ext cx="20989637" cy="9252528"/>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1) Goal </a:t>
            </a:r>
          </a:p>
          <a:p>
            <a:pPr marL="0" lvl="1" indent="0">
              <a:spcBef>
                <a:spcPts val="0"/>
              </a:spcBef>
              <a:buNone/>
            </a:pPr>
            <a:r>
              <a:rPr lang="en-US" sz="4800" dirty="0">
                <a:sym typeface="Wingdings" pitchFamily="2" charset="2"/>
              </a:rPr>
              <a:t>	 </a:t>
            </a:r>
            <a:r>
              <a:rPr lang="en-US" sz="4800" dirty="0" err="1"/>
              <a:t>Munzner’s</a:t>
            </a:r>
            <a:r>
              <a:rPr lang="en-US" sz="4800" dirty="0"/>
              <a:t> nested model</a:t>
            </a:r>
          </a:p>
          <a:p>
            <a:pPr indent="0">
              <a:buNone/>
            </a:pPr>
            <a:r>
              <a:rPr lang="en-US" sz="4800" b="1" dirty="0">
                <a:solidFill>
                  <a:srgbClr val="FF4013"/>
                </a:solidFill>
              </a:rPr>
              <a:t>2) Method</a:t>
            </a:r>
          </a:p>
          <a:p>
            <a:pPr marL="0" lvl="1" indent="0">
              <a:spcBef>
                <a:spcPts val="0"/>
              </a:spcBef>
              <a:buNone/>
            </a:pPr>
            <a:r>
              <a:rPr lang="en-US" sz="4800" dirty="0"/>
              <a:t>	</a:t>
            </a:r>
            <a:r>
              <a:rPr lang="en-US" sz="4800" dirty="0">
                <a:sym typeface="Wingdings" pitchFamily="2" charset="2"/>
              </a:rPr>
              <a:t> Select an e</a:t>
            </a:r>
            <a:r>
              <a:rPr lang="en-US" sz="4800" dirty="0"/>
              <a:t>valuation technique </a:t>
            </a:r>
          </a:p>
          <a:p>
            <a:pPr marL="0" lvl="1" indent="0">
              <a:spcBef>
                <a:spcPts val="0"/>
              </a:spcBef>
              <a:buNone/>
            </a:pPr>
            <a:r>
              <a:rPr lang="en-US" sz="4800" b="1" dirty="0">
                <a:solidFill>
                  <a:srgbClr val="FF4013"/>
                </a:solidFill>
              </a:rPr>
              <a:t>3) Who</a:t>
            </a:r>
          </a:p>
          <a:p>
            <a:pPr marL="0" lvl="1" indent="0">
              <a:spcBef>
                <a:spcPts val="0"/>
              </a:spcBef>
              <a:buNone/>
            </a:pPr>
            <a:r>
              <a:rPr lang="en-US" sz="4800" dirty="0"/>
              <a:t>	</a:t>
            </a:r>
            <a:r>
              <a:rPr lang="en-US" sz="4800" dirty="0">
                <a:sym typeface="Wingdings" pitchFamily="2" charset="2"/>
              </a:rPr>
              <a:t> W</a:t>
            </a:r>
            <a:r>
              <a:rPr lang="en-US" sz="4800" dirty="0"/>
              <a:t>ho are your participants (and how many)</a:t>
            </a:r>
          </a:p>
          <a:p>
            <a:pPr indent="0">
              <a:buNone/>
            </a:pPr>
            <a:r>
              <a:rPr lang="en-US" sz="4800" b="1" dirty="0">
                <a:solidFill>
                  <a:srgbClr val="FF4013"/>
                </a:solidFill>
              </a:rPr>
              <a:t>4) Tasks</a:t>
            </a:r>
          </a:p>
          <a:p>
            <a:pPr marL="0" lvl="1" indent="0">
              <a:spcBef>
                <a:spcPts val="0"/>
              </a:spcBef>
              <a:buNone/>
            </a:pPr>
            <a:r>
              <a:rPr lang="en-US" sz="4800" dirty="0"/>
              <a:t>	</a:t>
            </a:r>
            <a:r>
              <a:rPr lang="en-US" sz="4800" dirty="0">
                <a:sym typeface="Wingdings" pitchFamily="2" charset="2"/>
              </a:rPr>
              <a:t> W</a:t>
            </a:r>
            <a:r>
              <a:rPr lang="en-US" sz="4800" dirty="0"/>
              <a:t>hat will the participant do</a:t>
            </a:r>
          </a:p>
          <a:p>
            <a:pPr indent="0">
              <a:buNone/>
            </a:pPr>
            <a:r>
              <a:rPr lang="en-US" sz="4800" b="1" dirty="0">
                <a:solidFill>
                  <a:srgbClr val="FF4013"/>
                </a:solidFill>
              </a:rPr>
              <a:t>5) Metrics</a:t>
            </a:r>
          </a:p>
          <a:p>
            <a:pPr marL="0" lvl="1" indent="0">
              <a:spcBef>
                <a:spcPts val="0"/>
              </a:spcBef>
              <a:buNone/>
            </a:pPr>
            <a:r>
              <a:rPr lang="en-US" sz="4800" dirty="0"/>
              <a:t>	</a:t>
            </a:r>
            <a:r>
              <a:rPr lang="en-US" sz="4800" dirty="0">
                <a:sym typeface="Wingdings" pitchFamily="2" charset="2"/>
              </a:rPr>
              <a:t> Decide what data to collect </a:t>
            </a:r>
            <a:endParaRPr lang="en-US" sz="4800" dirty="0"/>
          </a:p>
          <a:p>
            <a:pPr indent="0">
              <a:buNone/>
            </a:pPr>
            <a:r>
              <a:rPr lang="en-US" sz="4800" b="1" dirty="0">
                <a:solidFill>
                  <a:srgbClr val="FF4013"/>
                </a:solidFill>
              </a:rPr>
              <a:t>6) Analysis</a:t>
            </a:r>
          </a:p>
          <a:p>
            <a:pPr marL="0" lvl="1" indent="0">
              <a:spcBef>
                <a:spcPts val="0"/>
              </a:spcBef>
              <a:buNone/>
            </a:pPr>
            <a:r>
              <a:rPr lang="en-US" sz="4800" dirty="0">
                <a:sym typeface="Wingdings" pitchFamily="2" charset="2"/>
              </a:rPr>
              <a:t>	 H</a:t>
            </a:r>
            <a:r>
              <a:rPr lang="en-US" sz="4800" dirty="0"/>
              <a:t>ow will you analyze collected data</a:t>
            </a:r>
          </a:p>
        </p:txBody>
      </p:sp>
      <p:sp>
        <p:nvSpPr>
          <p:cNvPr id="2" name="Frame 1">
            <a:extLst>
              <a:ext uri="{FF2B5EF4-FFF2-40B4-BE49-F238E27FC236}">
                <a16:creationId xmlns:a16="http://schemas.microsoft.com/office/drawing/2014/main" id="{E71528AE-71B3-ED49-8FA2-B768271A7953}"/>
              </a:ext>
            </a:extLst>
          </p:cNvPr>
          <p:cNvSpPr/>
          <p:nvPr/>
        </p:nvSpPr>
        <p:spPr>
          <a:xfrm>
            <a:off x="2530549" y="9476859"/>
            <a:ext cx="9824484" cy="1594884"/>
          </a:xfrm>
          <a:prstGeom prst="frame">
            <a:avLst>
              <a:gd name="adj1" fmla="val 6618"/>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184385305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32</a:t>
            </a:fld>
            <a:endParaRPr/>
          </a:p>
        </p:txBody>
      </p:sp>
      <p:sp>
        <p:nvSpPr>
          <p:cNvPr id="11" name="Title 2">
            <a:extLst>
              <a:ext uri="{FF2B5EF4-FFF2-40B4-BE49-F238E27FC236}">
                <a16:creationId xmlns:a16="http://schemas.microsoft.com/office/drawing/2014/main" id="{CB153D0D-22FC-0C41-AAE9-EF88301D803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Data Collection</a:t>
            </a:r>
          </a:p>
        </p:txBody>
      </p:sp>
      <p:sp>
        <p:nvSpPr>
          <p:cNvPr id="9" name="Content Placeholder 1">
            <a:extLst>
              <a:ext uri="{FF2B5EF4-FFF2-40B4-BE49-F238E27FC236}">
                <a16:creationId xmlns:a16="http://schemas.microsoft.com/office/drawing/2014/main" id="{102CD3DB-43A5-184C-9FC0-DE45AD3B16BF}"/>
              </a:ext>
            </a:extLst>
          </p:cNvPr>
          <p:cNvSpPr txBox="1">
            <a:spLocks/>
          </p:cNvSpPr>
          <p:nvPr/>
        </p:nvSpPr>
        <p:spPr>
          <a:xfrm>
            <a:off x="588817" y="3940462"/>
            <a:ext cx="12240492"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Tasks and Metrics depend on goal</a:t>
            </a:r>
            <a:endParaRPr lang="en-US" sz="4800" b="1" dirty="0"/>
          </a:p>
          <a:p>
            <a:pPr marL="685800" indent="-685800"/>
            <a:r>
              <a:rPr lang="en-US" sz="4800" b="1" dirty="0"/>
              <a:t>Common metric choices include:</a:t>
            </a:r>
            <a:endParaRPr lang="en-US" sz="3600" b="1" dirty="0"/>
          </a:p>
          <a:p>
            <a:pPr marL="444500" lvl="2" indent="0">
              <a:spcBef>
                <a:spcPts val="0"/>
              </a:spcBef>
              <a:buNone/>
            </a:pPr>
            <a:r>
              <a:rPr lang="en-US" sz="4800" dirty="0"/>
              <a:t>- Speed</a:t>
            </a:r>
          </a:p>
          <a:p>
            <a:pPr marL="444500" lvl="2" indent="0">
              <a:spcBef>
                <a:spcPts val="0"/>
              </a:spcBef>
              <a:buNone/>
            </a:pPr>
            <a:r>
              <a:rPr lang="en-US" sz="4800" dirty="0"/>
              <a:t>- Accuracy</a:t>
            </a:r>
          </a:p>
          <a:p>
            <a:pPr marL="444500" lvl="2" indent="0">
              <a:spcBef>
                <a:spcPts val="0"/>
              </a:spcBef>
              <a:buNone/>
            </a:pPr>
            <a:r>
              <a:rPr lang="en-US" sz="4800" dirty="0"/>
              <a:t>- Quality of finding</a:t>
            </a:r>
          </a:p>
          <a:p>
            <a:pPr marL="444500" lvl="2" indent="0">
              <a:spcBef>
                <a:spcPts val="0"/>
              </a:spcBef>
              <a:buNone/>
            </a:pPr>
            <a:r>
              <a:rPr lang="en-US" sz="4800" dirty="0"/>
              <a:t>- Satisfaction</a:t>
            </a:r>
          </a:p>
          <a:p>
            <a:pPr marL="444500" lvl="2" indent="0">
              <a:spcBef>
                <a:spcPts val="0"/>
              </a:spcBef>
              <a:buNone/>
            </a:pPr>
            <a:r>
              <a:rPr lang="en-US" sz="4800" dirty="0"/>
              <a:t>- Recall/Memorability</a:t>
            </a:r>
          </a:p>
          <a:p>
            <a:pPr marL="444500" lvl="2" indent="0">
              <a:spcBef>
                <a:spcPts val="0"/>
              </a:spcBef>
              <a:buNone/>
            </a:pPr>
            <a:r>
              <a:rPr lang="en-US" sz="4800" dirty="0"/>
              <a:t>- Requiring help</a:t>
            </a:r>
          </a:p>
          <a:p>
            <a:pPr marL="444500" lvl="2" indent="0">
              <a:spcBef>
                <a:spcPts val="0"/>
              </a:spcBef>
              <a:buNone/>
            </a:pPr>
            <a:r>
              <a:rPr lang="en-US" sz="4800" dirty="0"/>
              <a:t>- Completeness and Thoroughness of Analysis</a:t>
            </a:r>
          </a:p>
          <a:p>
            <a:pPr marL="444500" lvl="2" indent="0">
              <a:spcBef>
                <a:spcPts val="0"/>
              </a:spcBef>
              <a:buNone/>
            </a:pPr>
            <a:r>
              <a:rPr lang="en-US" sz="4800" dirty="0"/>
              <a:t>- False Positives and False Negatives</a:t>
            </a:r>
          </a:p>
          <a:p>
            <a:pPr marL="444500" lvl="2" indent="0">
              <a:spcBef>
                <a:spcPts val="0"/>
              </a:spcBef>
              <a:buNone/>
            </a:pPr>
            <a:r>
              <a:rPr lang="en-US" sz="4800" dirty="0"/>
              <a:t>- </a:t>
            </a:r>
            <a:r>
              <a:rPr lang="en-US" sz="4800" dirty="0" err="1"/>
              <a:t>Immersiveness</a:t>
            </a:r>
            <a:endParaRPr lang="en-US" sz="4800" dirty="0"/>
          </a:p>
          <a:p>
            <a:pPr indent="0">
              <a:buNone/>
            </a:pPr>
            <a:endParaRPr lang="en-US" sz="4800" b="1" dirty="0"/>
          </a:p>
        </p:txBody>
      </p:sp>
      <p:sp>
        <p:nvSpPr>
          <p:cNvPr id="2" name="Rectangle 1">
            <a:extLst>
              <a:ext uri="{FF2B5EF4-FFF2-40B4-BE49-F238E27FC236}">
                <a16:creationId xmlns:a16="http://schemas.microsoft.com/office/drawing/2014/main" id="{DFAB665F-6B29-9147-B688-A60A75E8AD1C}"/>
              </a:ext>
            </a:extLst>
          </p:cNvPr>
          <p:cNvSpPr/>
          <p:nvPr/>
        </p:nvSpPr>
        <p:spPr>
          <a:xfrm>
            <a:off x="12829309" y="5411772"/>
            <a:ext cx="12192000" cy="6001643"/>
          </a:xfrm>
          <a:prstGeom prst="rect">
            <a:avLst/>
          </a:prstGeom>
        </p:spPr>
        <p:txBody>
          <a:bodyPr>
            <a:spAutoFit/>
          </a:bodyPr>
          <a:lstStyle/>
          <a:p>
            <a:pPr algn="l"/>
            <a:r>
              <a:rPr lang="en-US" sz="4800" dirty="0"/>
              <a:t>- Deviation from optimality</a:t>
            </a:r>
          </a:p>
          <a:p>
            <a:pPr algn="l"/>
            <a:r>
              <a:rPr lang="en-US" sz="4800" dirty="0"/>
              <a:t>- Information accessed</a:t>
            </a:r>
          </a:p>
          <a:p>
            <a:pPr algn="l"/>
            <a:r>
              <a:rPr lang="en-US" sz="4800" dirty="0"/>
              <a:t>- Use frequency</a:t>
            </a:r>
          </a:p>
          <a:p>
            <a:pPr lvl="1" algn="l"/>
            <a:r>
              <a:rPr lang="en-US" sz="4800" dirty="0">
                <a:sym typeface="Wingdings" pitchFamily="2" charset="2"/>
              </a:rPr>
              <a:t>	 H</a:t>
            </a:r>
            <a:r>
              <a:rPr lang="en-US" sz="4800" dirty="0"/>
              <a:t>ow often do users use this tool?</a:t>
            </a:r>
          </a:p>
          <a:p>
            <a:pPr algn="l"/>
            <a:r>
              <a:rPr lang="en-US" sz="4800" dirty="0"/>
              <a:t>- Effort / Ease of Use</a:t>
            </a:r>
          </a:p>
          <a:p>
            <a:pPr lvl="1" algn="l"/>
            <a:r>
              <a:rPr lang="en-US" sz="4800" dirty="0">
                <a:sym typeface="Wingdings" pitchFamily="2" charset="2"/>
              </a:rPr>
              <a:t>	 </a:t>
            </a:r>
            <a:r>
              <a:rPr lang="en-US" sz="4800" dirty="0"/>
              <a:t>Cognitive</a:t>
            </a:r>
          </a:p>
          <a:p>
            <a:pPr lvl="1" algn="l"/>
            <a:r>
              <a:rPr lang="en-US" sz="4800" dirty="0">
                <a:sym typeface="Wingdings" pitchFamily="2" charset="2"/>
              </a:rPr>
              <a:t>	 </a:t>
            </a:r>
            <a:r>
              <a:rPr lang="en-US" sz="4800" dirty="0"/>
              <a:t>Physical (how many clicks did it take)</a:t>
            </a:r>
          </a:p>
          <a:p>
            <a:pPr lvl="1" algn="l"/>
            <a:r>
              <a:rPr lang="en-US" sz="4800" dirty="0">
                <a:sym typeface="Wingdings" pitchFamily="2" charset="2"/>
              </a:rPr>
              <a:t>	 </a:t>
            </a:r>
            <a:r>
              <a:rPr lang="en-US" sz="4800" dirty="0"/>
              <a:t>NASA-TLX</a:t>
            </a:r>
          </a:p>
        </p:txBody>
      </p:sp>
    </p:spTree>
    <p:extLst>
      <p:ext uri="{BB962C8B-B14F-4D97-AF65-F5344CB8AC3E}">
        <p14:creationId xmlns:p14="http://schemas.microsoft.com/office/powerpoint/2010/main" val="725572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1067548" y="3790510"/>
            <a:ext cx="23316452" cy="892326"/>
          </a:xfrm>
        </p:spPr>
        <p:txBody>
          <a:bodyPr anchor="t"/>
          <a:lstStyle/>
          <a:p>
            <a:pPr algn="l"/>
            <a:r>
              <a:rPr lang="en-US" sz="5400" b="1" dirty="0">
                <a:solidFill>
                  <a:srgbClr val="FF4013"/>
                </a:solidFill>
              </a:rPr>
              <a:t>ArcGIS vs. Google Maps </a:t>
            </a:r>
            <a:r>
              <a:rPr lang="en-US" sz="6000" dirty="0">
                <a:solidFill>
                  <a:schemeClr val="tx1"/>
                </a:solidFill>
              </a:rPr>
              <a:t>– </a:t>
            </a:r>
            <a:r>
              <a:rPr lang="en-US" sz="4800" u="sng" dirty="0">
                <a:solidFill>
                  <a:schemeClr val="tx1"/>
                </a:solidFill>
              </a:rPr>
              <a:t>Which results in better spatial understanding of an area?</a:t>
            </a:r>
            <a:endParaRPr lang="en-US" sz="5400" u="sng" dirty="0">
              <a:solidFill>
                <a:schemeClr val="tx1"/>
              </a:solidFill>
            </a:endParaRPr>
          </a:p>
        </p:txBody>
      </p:sp>
      <p:pic>
        <p:nvPicPr>
          <p:cNvPr id="1026" name="Picture 2" descr="Image result for arcg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65236" y="6463328"/>
            <a:ext cx="7709648" cy="483782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1"/>
          <p:cNvSpPr txBox="1">
            <a:spLocks/>
          </p:cNvSpPr>
          <p:nvPr/>
        </p:nvSpPr>
        <p:spPr>
          <a:xfrm>
            <a:off x="1067550" y="4916751"/>
            <a:ext cx="15197686" cy="9033164"/>
          </a:xfrm>
          <a:prstGeom prst="rect">
            <a:avLst/>
          </a:prstGeom>
        </p:spPr>
        <p:txBody>
          <a:bodyPr vert="horz">
            <a:noAutofit/>
          </a:bodyPr>
          <a:lst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4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5400" dirty="0"/>
              <a:t>Researchers compared </a:t>
            </a:r>
            <a:r>
              <a:rPr lang="en-US" sz="5400" b="1" dirty="0"/>
              <a:t>speed</a:t>
            </a:r>
            <a:r>
              <a:rPr lang="en-US" sz="5400" dirty="0"/>
              <a:t> and </a:t>
            </a:r>
            <a:r>
              <a:rPr lang="en-US" sz="5400" b="1" dirty="0"/>
              <a:t>accuracy </a:t>
            </a:r>
            <a:r>
              <a:rPr lang="en-US" sz="5400" dirty="0"/>
              <a:t>and found no difference </a:t>
            </a:r>
          </a:p>
          <a:p>
            <a:pPr marL="0" indent="0">
              <a:buNone/>
            </a:pPr>
            <a:endParaRPr lang="en-US" sz="5400" dirty="0"/>
          </a:p>
          <a:p>
            <a:r>
              <a:rPr lang="en-US" sz="5400" dirty="0"/>
              <a:t>But now we know users in Google Maps tend to interact a lot more </a:t>
            </a:r>
          </a:p>
          <a:p>
            <a:pPr lvl="1"/>
            <a:r>
              <a:rPr lang="en-US" sz="5000" dirty="0"/>
              <a:t>As a result, they don’t perform faster or better, but they have a better spatial understanding of the space</a:t>
            </a:r>
          </a:p>
          <a:p>
            <a:pPr lvl="1"/>
            <a:endParaRPr lang="en-US" sz="5000" dirty="0"/>
          </a:p>
          <a:p>
            <a:r>
              <a:rPr lang="en-US" sz="5400" dirty="0"/>
              <a:t>What other data could the researchers have collected?</a:t>
            </a:r>
          </a:p>
          <a:p>
            <a:endParaRPr lang="en-US" sz="5400" dirty="0"/>
          </a:p>
        </p:txBody>
      </p:sp>
      <p:sp>
        <p:nvSpPr>
          <p:cNvPr id="6" name="Title 2">
            <a:extLst>
              <a:ext uri="{FF2B5EF4-FFF2-40B4-BE49-F238E27FC236}">
                <a16:creationId xmlns:a16="http://schemas.microsoft.com/office/drawing/2014/main" id="{4850DA28-1568-3847-96F2-EBAFCA888DD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Data Collection</a:t>
            </a:r>
          </a:p>
        </p:txBody>
      </p:sp>
    </p:spTree>
    <p:extLst>
      <p:ext uri="{BB962C8B-B14F-4D97-AF65-F5344CB8AC3E}">
        <p14:creationId xmlns:p14="http://schemas.microsoft.com/office/powerpoint/2010/main" val="8182553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Content Placeholder 1"/>
          <p:cNvSpPr txBox="1">
            <a:spLocks/>
          </p:cNvSpPr>
          <p:nvPr/>
        </p:nvSpPr>
        <p:spPr>
          <a:xfrm>
            <a:off x="1067549" y="4682836"/>
            <a:ext cx="21709323" cy="9033164"/>
          </a:xfrm>
          <a:prstGeom prst="rect">
            <a:avLst/>
          </a:prstGeom>
        </p:spPr>
        <p:txBody>
          <a:bodyPr vert="horz">
            <a:noAutofit/>
          </a:bodyPr>
          <a:lst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4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5400" dirty="0"/>
              <a:t>Proposed by Chris North et al. in 2005</a:t>
            </a:r>
          </a:p>
          <a:p>
            <a:pPr marL="0" indent="0">
              <a:buNone/>
            </a:pPr>
            <a:endParaRPr lang="en-US" sz="5400" dirty="0"/>
          </a:p>
          <a:p>
            <a:r>
              <a:rPr lang="en-US" sz="5400" dirty="0"/>
              <a:t>Method: determine the utility of a visualization system by the number of insights generated by the user</a:t>
            </a:r>
          </a:p>
          <a:p>
            <a:endParaRPr lang="en-US" sz="5400" dirty="0"/>
          </a:p>
          <a:p>
            <a:r>
              <a:rPr lang="en-US" sz="5800" dirty="0">
                <a:solidFill>
                  <a:schemeClr val="tx1"/>
                </a:solidFill>
              </a:rPr>
              <a:t>Evaluation: </a:t>
            </a:r>
          </a:p>
          <a:p>
            <a:pPr lvl="2"/>
            <a:r>
              <a:rPr lang="en-US" sz="4400" dirty="0"/>
              <a:t>Tally number of insights (distinct observations about the data by a participant)</a:t>
            </a:r>
          </a:p>
          <a:p>
            <a:pPr lvl="2"/>
            <a:r>
              <a:rPr lang="en-US" sz="4400" dirty="0"/>
              <a:t>Various quantitative statistics collected on insight generation (time spent, time to first insight, etc.)</a:t>
            </a:r>
          </a:p>
          <a:p>
            <a:pPr lvl="4"/>
            <a:endParaRPr lang="en-US" dirty="0"/>
          </a:p>
          <a:p>
            <a:endParaRPr lang="en-US" sz="5000" dirty="0"/>
          </a:p>
          <a:p>
            <a:pPr lvl="1"/>
            <a:endParaRPr lang="en-US" sz="5000" dirty="0"/>
          </a:p>
          <a:p>
            <a:endParaRPr lang="en-US" sz="5400" dirty="0"/>
          </a:p>
        </p:txBody>
      </p:sp>
      <p:sp>
        <p:nvSpPr>
          <p:cNvPr id="6" name="Title 2">
            <a:extLst>
              <a:ext uri="{FF2B5EF4-FFF2-40B4-BE49-F238E27FC236}">
                <a16:creationId xmlns:a16="http://schemas.microsoft.com/office/drawing/2014/main" id="{4850DA28-1568-3847-96F2-EBAFCA888DD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Data Collection</a:t>
            </a:r>
          </a:p>
        </p:txBody>
      </p:sp>
      <p:sp>
        <p:nvSpPr>
          <p:cNvPr id="8" name="Title 2">
            <a:extLst>
              <a:ext uri="{FF2B5EF4-FFF2-40B4-BE49-F238E27FC236}">
                <a16:creationId xmlns:a16="http://schemas.microsoft.com/office/drawing/2014/main" id="{7D334110-77E9-D345-94D1-BC0A539D2152}"/>
              </a:ext>
            </a:extLst>
          </p:cNvPr>
          <p:cNvSpPr txBox="1">
            <a:spLocks/>
          </p:cNvSpPr>
          <p:nvPr/>
        </p:nvSpPr>
        <p:spPr>
          <a:xfrm>
            <a:off x="1067549" y="3790510"/>
            <a:ext cx="19193630" cy="89232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1pPr>
            <a:lvl2pPr marL="0" marR="0" indent="228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2pPr>
            <a:lvl3pPr marL="0" marR="0" indent="457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3pPr>
            <a:lvl4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4pPr>
            <a:lvl5pPr marL="0" marR="0" indent="914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5pPr>
            <a:lvl6pPr marL="0" marR="0" indent="11430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6pPr>
            <a:lvl7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7pPr>
            <a:lvl8pPr marL="0" marR="0" indent="1600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8pPr>
            <a:lvl9pPr marL="0" marR="0" indent="1828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9pPr>
          </a:lstStyle>
          <a:p>
            <a:pPr algn="l" hangingPunct="1"/>
            <a:r>
              <a:rPr lang="en-US" sz="5400" b="1">
                <a:solidFill>
                  <a:srgbClr val="FF4013"/>
                </a:solidFill>
              </a:rPr>
              <a:t>Insight Based Evaluation </a:t>
            </a:r>
            <a:r>
              <a:rPr lang="en-US" sz="5400">
                <a:solidFill>
                  <a:schemeClr val="tx1"/>
                </a:solidFill>
              </a:rPr>
              <a:t>(a type of observational study)</a:t>
            </a:r>
            <a:endParaRPr lang="en-US" sz="5400" dirty="0">
              <a:solidFill>
                <a:schemeClr val="tx1"/>
              </a:solidFill>
            </a:endParaRPr>
          </a:p>
        </p:txBody>
      </p:sp>
    </p:spTree>
    <p:extLst>
      <p:ext uri="{BB962C8B-B14F-4D97-AF65-F5344CB8AC3E}">
        <p14:creationId xmlns:p14="http://schemas.microsoft.com/office/powerpoint/2010/main" val="29904176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1067549" y="3790510"/>
            <a:ext cx="19193630" cy="892326"/>
          </a:xfrm>
        </p:spPr>
        <p:txBody>
          <a:bodyPr anchor="t"/>
          <a:lstStyle/>
          <a:p>
            <a:pPr algn="l"/>
            <a:r>
              <a:rPr lang="en-US" sz="5400" b="1" dirty="0">
                <a:solidFill>
                  <a:srgbClr val="FF4013"/>
                </a:solidFill>
              </a:rPr>
              <a:t>Insight Based Evaluation </a:t>
            </a:r>
            <a:r>
              <a:rPr lang="en-US" sz="5400" dirty="0">
                <a:solidFill>
                  <a:schemeClr val="tx1"/>
                </a:solidFill>
              </a:rPr>
              <a:t>(a type of observational study)</a:t>
            </a:r>
          </a:p>
        </p:txBody>
      </p:sp>
      <p:sp>
        <p:nvSpPr>
          <p:cNvPr id="5" name="Content Placeholder 1"/>
          <p:cNvSpPr txBox="1">
            <a:spLocks/>
          </p:cNvSpPr>
          <p:nvPr/>
        </p:nvSpPr>
        <p:spPr>
          <a:xfrm>
            <a:off x="1067549" y="4746631"/>
            <a:ext cx="21709323" cy="9033164"/>
          </a:xfrm>
          <a:prstGeom prst="rect">
            <a:avLst/>
          </a:prstGeom>
        </p:spPr>
        <p:txBody>
          <a:bodyPr vert="horz">
            <a:noAutofit/>
          </a:bodyPr>
          <a:lst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4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5400" dirty="0"/>
              <a:t>Method: determine utility based on number of insights generated</a:t>
            </a:r>
          </a:p>
          <a:p>
            <a:pPr lvl="2"/>
            <a:r>
              <a:rPr lang="en-US" sz="4800" dirty="0"/>
              <a:t>No specific tasks</a:t>
            </a:r>
          </a:p>
          <a:p>
            <a:pPr lvl="2"/>
            <a:r>
              <a:rPr lang="en-US" sz="4800" dirty="0"/>
              <a:t>Participants get training on data and visualization for 15 minutes</a:t>
            </a:r>
          </a:p>
          <a:p>
            <a:pPr lvl="2"/>
            <a:r>
              <a:rPr lang="en-US" sz="4800" dirty="0"/>
              <a:t>Participants list some analysis questions that they would like to pursue</a:t>
            </a:r>
          </a:p>
          <a:p>
            <a:pPr lvl="2"/>
            <a:r>
              <a:rPr lang="en-US" sz="4800" dirty="0"/>
              <a:t>Participants asked to examine the data for as long as necessary until no new insights can be gained</a:t>
            </a:r>
          </a:p>
          <a:p>
            <a:pPr lvl="2"/>
            <a:r>
              <a:rPr lang="en-US" sz="4800" dirty="0"/>
              <a:t>Participants asked to comment on their observations, inferences, and conclusions</a:t>
            </a:r>
          </a:p>
          <a:p>
            <a:endParaRPr lang="en-US" sz="5600" dirty="0"/>
          </a:p>
          <a:p>
            <a:r>
              <a:rPr lang="en-US" sz="5600" dirty="0"/>
              <a:t>Best for evaluating how well a visualization supports exploratory data analysis</a:t>
            </a:r>
          </a:p>
          <a:p>
            <a:pPr lvl="1"/>
            <a:endParaRPr lang="en-US" sz="5000" dirty="0"/>
          </a:p>
          <a:p>
            <a:pPr lvl="1"/>
            <a:endParaRPr lang="en-US" sz="5000" dirty="0"/>
          </a:p>
          <a:p>
            <a:endParaRPr lang="en-US" sz="5400" dirty="0"/>
          </a:p>
        </p:txBody>
      </p:sp>
      <p:sp>
        <p:nvSpPr>
          <p:cNvPr id="6" name="Title 2">
            <a:extLst>
              <a:ext uri="{FF2B5EF4-FFF2-40B4-BE49-F238E27FC236}">
                <a16:creationId xmlns:a16="http://schemas.microsoft.com/office/drawing/2014/main" id="{4850DA28-1568-3847-96F2-EBAFCA888DD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Data Collection</a:t>
            </a:r>
          </a:p>
        </p:txBody>
      </p:sp>
    </p:spTree>
    <p:extLst>
      <p:ext uri="{BB962C8B-B14F-4D97-AF65-F5344CB8AC3E}">
        <p14:creationId xmlns:p14="http://schemas.microsoft.com/office/powerpoint/2010/main" val="1058714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6289963" y="3594100"/>
            <a:ext cx="17539855" cy="9055100"/>
          </a:xfrm>
        </p:spPr>
        <p:txBody>
          <a:bodyPr>
            <a:normAutofit/>
          </a:bodyPr>
          <a:lstStyle/>
          <a:p>
            <a:pPr marL="762000" lvl="1" indent="0">
              <a:buNone/>
            </a:pPr>
            <a:r>
              <a:rPr lang="en-US" b="1" dirty="0"/>
              <a:t>What metrics would you collect?</a:t>
            </a:r>
          </a:p>
          <a:p>
            <a:pPr marL="762000" lvl="1" indent="0">
              <a:buNone/>
            </a:pPr>
            <a:r>
              <a:rPr lang="en-US" b="1" dirty="0"/>
              <a:t>What metrics would you collect?</a:t>
            </a:r>
            <a:endParaRPr lang="en-US" dirty="0"/>
          </a:p>
          <a:p>
            <a:pPr lvl="1"/>
            <a:r>
              <a:rPr lang="en-US" b="1" dirty="0"/>
              <a:t>Scenario 1</a:t>
            </a:r>
            <a:r>
              <a:rPr lang="en-US" dirty="0"/>
              <a:t>: We recently released a new interface for our visual analytics system. Can you help determine if our customers like the new design?</a:t>
            </a:r>
          </a:p>
          <a:p>
            <a:pPr lvl="1"/>
            <a:r>
              <a:rPr lang="en-US" b="1" dirty="0"/>
              <a:t>Scenario 2</a:t>
            </a:r>
            <a:r>
              <a:rPr lang="en-US" dirty="0"/>
              <a:t>: My company currently uses Tableau to compare sales of different items over time, but we’ve recently heard about Looker and we’re wondering if it might be a better choice. Can you help determine if we should we switch?</a:t>
            </a:r>
          </a:p>
          <a:p>
            <a:pPr lvl="1"/>
            <a:endParaRPr lang="en-US" dirty="0"/>
          </a:p>
          <a:p>
            <a:endParaRPr lang="en-US" dirty="0"/>
          </a:p>
        </p:txBody>
      </p:sp>
      <p:sp>
        <p:nvSpPr>
          <p:cNvPr id="6" name="Title 2">
            <a:extLst>
              <a:ext uri="{FF2B5EF4-FFF2-40B4-BE49-F238E27FC236}">
                <a16:creationId xmlns:a16="http://schemas.microsoft.com/office/drawing/2014/main" id="{FCAF2D05-8A79-4C4A-8797-4B6F01BD17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Data Collection</a:t>
            </a:r>
          </a:p>
        </p:txBody>
      </p:sp>
      <p:pic>
        <p:nvPicPr>
          <p:cNvPr id="7" name="Graphic 6" descr="Customer review outline">
            <a:extLst>
              <a:ext uri="{FF2B5EF4-FFF2-40B4-BE49-F238E27FC236}">
                <a16:creationId xmlns:a16="http://schemas.microsoft.com/office/drawing/2014/main" id="{BECA4EE8-E70B-A046-BDAB-5A7B55EC4F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8254" y="5015344"/>
            <a:ext cx="5708074" cy="5708074"/>
          </a:xfrm>
          <a:prstGeom prst="rect">
            <a:avLst/>
          </a:prstGeom>
        </p:spPr>
      </p:pic>
    </p:spTree>
    <p:extLst>
      <p:ext uri="{BB962C8B-B14F-4D97-AF65-F5344CB8AC3E}">
        <p14:creationId xmlns:p14="http://schemas.microsoft.com/office/powerpoint/2010/main" val="40954711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DBFE57-BA8B-4697-BB16-374D0E633FFD}"/>
              </a:ext>
            </a:extLst>
          </p:cNvPr>
          <p:cNvSpPr>
            <a:spLocks noGrp="1"/>
          </p:cNvSpPr>
          <p:nvPr>
            <p:ph type="title"/>
          </p:nvPr>
        </p:nvSpPr>
        <p:spPr>
          <a:xfrm>
            <a:off x="2489199" y="4343399"/>
            <a:ext cx="20232255" cy="6241473"/>
          </a:xfrm>
        </p:spPr>
        <p:txBody>
          <a:bodyPr/>
          <a:lstStyle/>
          <a:p>
            <a:r>
              <a:rPr lang="en-US" dirty="0"/>
              <a:t>Let’s take a break! Stretch, go for a walk, be social </a:t>
            </a:r>
            <a:r>
              <a:rPr lang="en-US" dirty="0">
                <a:sym typeface="Wingdings" pitchFamily="2" charset="2"/>
              </a:rPr>
              <a:t> </a:t>
            </a:r>
            <a:br>
              <a:rPr lang="en-US" dirty="0"/>
            </a:br>
            <a:r>
              <a:rPr lang="en-US" dirty="0"/>
              <a:t>Be back here in 10 mins. </a:t>
            </a:r>
            <a:endParaRPr lang="en-US" dirty="0">
              <a:solidFill>
                <a:schemeClr val="tx2"/>
              </a:solidFill>
            </a:endParaRPr>
          </a:p>
        </p:txBody>
      </p:sp>
    </p:spTree>
    <p:extLst>
      <p:ext uri="{BB962C8B-B14F-4D97-AF65-F5344CB8AC3E}">
        <p14:creationId xmlns:p14="http://schemas.microsoft.com/office/powerpoint/2010/main" val="3622623682"/>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38</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Summary</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sp>
        <p:nvSpPr>
          <p:cNvPr id="3" name="TextBox 2">
            <a:extLst>
              <a:ext uri="{FF2B5EF4-FFF2-40B4-BE49-F238E27FC236}">
                <a16:creationId xmlns:a16="http://schemas.microsoft.com/office/drawing/2014/main" id="{874DF3B3-E882-584F-9004-F5B32944FE96}"/>
              </a:ext>
            </a:extLst>
          </p:cNvPr>
          <p:cNvSpPr txBox="1"/>
          <p:nvPr/>
        </p:nvSpPr>
        <p:spPr>
          <a:xfrm>
            <a:off x="956938" y="3840368"/>
            <a:ext cx="21875353" cy="18261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kumimoji="0" lang="en-US" b="1" i="0" u="none" strike="noStrike" cap="none" spc="0" normalizeH="0" baseline="0" dirty="0">
                <a:ln>
                  <a:noFill/>
                </a:ln>
                <a:solidFill>
                  <a:srgbClr val="000000"/>
                </a:solidFill>
                <a:effectLst/>
                <a:uFillTx/>
                <a:latin typeface="+mj-lt"/>
                <a:ea typeface="+mj-ea"/>
                <a:cs typeface="+mj-cs"/>
                <a:sym typeface="Gill Sans"/>
              </a:rPr>
              <a:t>Today we:</a:t>
            </a:r>
          </a:p>
          <a:p>
            <a:pPr marL="685800" indent="-685800" algn="l">
              <a:buFont typeface="Arial" panose="020B0604020202020204" pitchFamily="34" charset="0"/>
              <a:buChar char="•"/>
            </a:pPr>
            <a:r>
              <a:rPr lang="en-US" dirty="0"/>
              <a:t>Reviewed evaluation and validation </a:t>
            </a:r>
          </a:p>
        </p:txBody>
      </p:sp>
      <p:sp>
        <p:nvSpPr>
          <p:cNvPr id="5" name="TextBox 4">
            <a:extLst>
              <a:ext uri="{FF2B5EF4-FFF2-40B4-BE49-F238E27FC236}">
                <a16:creationId xmlns:a16="http://schemas.microsoft.com/office/drawing/2014/main" id="{7AA3531F-DCFB-EA41-9D38-3A73CA65DD91}"/>
              </a:ext>
            </a:extLst>
          </p:cNvPr>
          <p:cNvSpPr txBox="1"/>
          <p:nvPr/>
        </p:nvSpPr>
        <p:spPr>
          <a:xfrm>
            <a:off x="956938" y="9505615"/>
            <a:ext cx="21875353" cy="18261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lang="en-US" b="1" dirty="0"/>
              <a:t>ic-13 is DUE today. </a:t>
            </a:r>
          </a:p>
          <a:p>
            <a:pPr marR="0" algn="l" defTabSz="825500" rtl="0" fontAlgn="auto" latinLnBrk="0" hangingPunct="0">
              <a:lnSpc>
                <a:spcPct val="100000"/>
              </a:lnSpc>
              <a:spcBef>
                <a:spcPts val="0"/>
              </a:spcBef>
              <a:spcAft>
                <a:spcPts val="0"/>
              </a:spcAft>
              <a:buClrTx/>
              <a:buSzTx/>
              <a:tabLst/>
            </a:pPr>
            <a:r>
              <a:rPr lang="en-US" b="1" dirty="0"/>
              <a:t>pm-04 is </a:t>
            </a:r>
            <a:r>
              <a:rPr lang="en-US" b="1"/>
              <a:t>OUT today. </a:t>
            </a:r>
            <a:endParaRPr lang="en-US" dirty="0"/>
          </a:p>
        </p:txBody>
      </p:sp>
    </p:spTree>
    <p:extLst>
      <p:ext uri="{BB962C8B-B14F-4D97-AF65-F5344CB8AC3E}">
        <p14:creationId xmlns:p14="http://schemas.microsoft.com/office/powerpoint/2010/main" val="3629183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Why Evaluate and Validate?</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5" name="Text Placeholder 4">
            <a:extLst>
              <a:ext uri="{FF2B5EF4-FFF2-40B4-BE49-F238E27FC236}">
                <a16:creationId xmlns:a16="http://schemas.microsoft.com/office/drawing/2014/main" id="{3D996555-E13B-8742-99E5-B798A40891DC}"/>
              </a:ext>
            </a:extLst>
          </p:cNvPr>
          <p:cNvSpPr>
            <a:spLocks noGrp="1"/>
          </p:cNvSpPr>
          <p:nvPr>
            <p:ph type="body" idx="1"/>
          </p:nvPr>
        </p:nvSpPr>
        <p:spPr>
          <a:xfrm>
            <a:off x="799374" y="3898900"/>
            <a:ext cx="9729289" cy="8547100"/>
          </a:xfrm>
        </p:spPr>
        <p:txBody>
          <a:bodyPr numCol="1" anchor="ctr"/>
          <a:lstStyle/>
          <a:p>
            <a:pPr marL="317500" indent="0">
              <a:buNone/>
            </a:pPr>
            <a:r>
              <a:rPr lang="en-US" sz="6600" dirty="0"/>
              <a:t>Based off what you know about the visualization design process, why would we need to evaluate and validate our visualization designs? </a:t>
            </a:r>
          </a:p>
        </p:txBody>
      </p:sp>
    </p:spTree>
    <p:extLst>
      <p:ext uri="{BB962C8B-B14F-4D97-AF65-F5344CB8AC3E}">
        <p14:creationId xmlns:p14="http://schemas.microsoft.com/office/powerpoint/2010/main" val="289161921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Why Evaluate and Validate?</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5" name="Text Placeholder 4">
            <a:extLst>
              <a:ext uri="{FF2B5EF4-FFF2-40B4-BE49-F238E27FC236}">
                <a16:creationId xmlns:a16="http://schemas.microsoft.com/office/drawing/2014/main" id="{3D996555-E13B-8742-99E5-B798A40891DC}"/>
              </a:ext>
            </a:extLst>
          </p:cNvPr>
          <p:cNvSpPr>
            <a:spLocks noGrp="1"/>
          </p:cNvSpPr>
          <p:nvPr>
            <p:ph type="body" idx="1"/>
          </p:nvPr>
        </p:nvSpPr>
        <p:spPr>
          <a:xfrm>
            <a:off x="799374" y="3898900"/>
            <a:ext cx="9729289" cy="8547100"/>
          </a:xfrm>
        </p:spPr>
        <p:txBody>
          <a:bodyPr numCol="1" anchor="ctr"/>
          <a:lstStyle/>
          <a:p>
            <a:pPr marL="317500" indent="0">
              <a:buNone/>
            </a:pPr>
            <a:r>
              <a:rPr lang="en-US" sz="6600" dirty="0"/>
              <a:t>Based off what you know about the visualization design process, why would we need to evaluate and validate our visualization designs? </a:t>
            </a:r>
          </a:p>
        </p:txBody>
      </p:sp>
      <p:sp>
        <p:nvSpPr>
          <p:cNvPr id="7" name="Text Placeholder 4">
            <a:extLst>
              <a:ext uri="{FF2B5EF4-FFF2-40B4-BE49-F238E27FC236}">
                <a16:creationId xmlns:a16="http://schemas.microsoft.com/office/drawing/2014/main" id="{D4A7005F-980A-634F-B6A8-F6B226643101}"/>
              </a:ext>
            </a:extLst>
          </p:cNvPr>
          <p:cNvSpPr txBox="1">
            <a:spLocks/>
          </p:cNvSpPr>
          <p:nvPr/>
        </p:nvSpPr>
        <p:spPr>
          <a:xfrm>
            <a:off x="11930743" y="3441700"/>
            <a:ext cx="11392626" cy="931780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numCol="1" spcCol="1045210" anchor="ctr"/>
          <a:lstStyle>
            <a:lvl1pPr marL="1016000" marR="0" indent="-698500" algn="l" defTabSz="825500" latinLnBrk="0">
              <a:lnSpc>
                <a:spcPct val="100000"/>
              </a:lnSpc>
              <a:spcBef>
                <a:spcPts val="5200"/>
              </a:spcBef>
              <a:spcAft>
                <a:spcPts val="0"/>
              </a:spcAft>
              <a:buClrTx/>
              <a:buSzPct val="171000"/>
              <a:buFontTx/>
              <a:buChar char="•"/>
              <a:tabLst/>
              <a:defRPr sz="4200" b="0" i="0" u="none" strike="noStrike" cap="none" spc="0" baseline="0">
                <a:ln>
                  <a:noFill/>
                </a:ln>
                <a:solidFill>
                  <a:srgbClr val="000000"/>
                </a:solidFill>
                <a:uFillTx/>
                <a:latin typeface="+mn-lt"/>
                <a:ea typeface="+mn-ea"/>
                <a:cs typeface="+mn-cs"/>
                <a:sym typeface="Gill Sans"/>
              </a:defRPr>
            </a:lvl1pPr>
            <a:lvl2pPr marL="1460500" marR="0" indent="-698500" algn="l" defTabSz="825500" latinLnBrk="0">
              <a:lnSpc>
                <a:spcPct val="100000"/>
              </a:lnSpc>
              <a:spcBef>
                <a:spcPts val="5200"/>
              </a:spcBef>
              <a:spcAft>
                <a:spcPts val="0"/>
              </a:spcAft>
              <a:buClrTx/>
              <a:buSzPct val="171000"/>
              <a:buFontTx/>
              <a:buChar char="•"/>
              <a:tabLst/>
              <a:defRPr sz="4200" b="0" i="0" u="none" strike="noStrike" cap="none" spc="0" baseline="0">
                <a:ln>
                  <a:noFill/>
                </a:ln>
                <a:solidFill>
                  <a:srgbClr val="000000"/>
                </a:solidFill>
                <a:uFillTx/>
                <a:latin typeface="+mn-lt"/>
                <a:ea typeface="+mn-ea"/>
                <a:cs typeface="+mn-cs"/>
                <a:sym typeface="Gill Sans"/>
              </a:defRPr>
            </a:lvl2pPr>
            <a:lvl3pPr marL="1905000" marR="0" indent="-698500" algn="l" defTabSz="825500" latinLnBrk="0">
              <a:lnSpc>
                <a:spcPct val="100000"/>
              </a:lnSpc>
              <a:spcBef>
                <a:spcPts val="5200"/>
              </a:spcBef>
              <a:spcAft>
                <a:spcPts val="0"/>
              </a:spcAft>
              <a:buClrTx/>
              <a:buSzPct val="171000"/>
              <a:buFontTx/>
              <a:buChar char="•"/>
              <a:tabLst/>
              <a:defRPr sz="4200" b="0" i="0" u="none" strike="noStrike" cap="none" spc="0" baseline="0">
                <a:ln>
                  <a:noFill/>
                </a:ln>
                <a:solidFill>
                  <a:srgbClr val="000000"/>
                </a:solidFill>
                <a:uFillTx/>
                <a:latin typeface="+mn-lt"/>
                <a:ea typeface="+mn-ea"/>
                <a:cs typeface="+mn-cs"/>
                <a:sym typeface="Gill Sans"/>
              </a:defRPr>
            </a:lvl3pPr>
            <a:lvl4pPr marL="2349500" marR="0" indent="-698500" algn="l" defTabSz="825500" latinLnBrk="0">
              <a:lnSpc>
                <a:spcPct val="100000"/>
              </a:lnSpc>
              <a:spcBef>
                <a:spcPts val="5200"/>
              </a:spcBef>
              <a:spcAft>
                <a:spcPts val="0"/>
              </a:spcAft>
              <a:buClrTx/>
              <a:buSzPct val="171000"/>
              <a:buFontTx/>
              <a:buChar char="•"/>
              <a:tabLst/>
              <a:defRPr sz="4200" b="0" i="0" u="none" strike="noStrike" cap="none" spc="0" baseline="0">
                <a:ln>
                  <a:noFill/>
                </a:ln>
                <a:solidFill>
                  <a:srgbClr val="000000"/>
                </a:solidFill>
                <a:uFillTx/>
                <a:latin typeface="+mn-lt"/>
                <a:ea typeface="+mn-ea"/>
                <a:cs typeface="+mn-cs"/>
                <a:sym typeface="Gill Sans"/>
              </a:defRPr>
            </a:lvl4pPr>
            <a:lvl5pPr marL="2794000" marR="0" indent="-698500" algn="l" defTabSz="825500" latinLnBrk="0">
              <a:lnSpc>
                <a:spcPct val="100000"/>
              </a:lnSpc>
              <a:spcBef>
                <a:spcPts val="5200"/>
              </a:spcBef>
              <a:spcAft>
                <a:spcPts val="0"/>
              </a:spcAft>
              <a:buClrTx/>
              <a:buSzPct val="171000"/>
              <a:buFontTx/>
              <a:buChar char="•"/>
              <a:tabLst/>
              <a:defRPr sz="4200" b="0" i="0" u="none" strike="noStrike" cap="none" spc="0" baseline="0">
                <a:ln>
                  <a:noFill/>
                </a:ln>
                <a:solidFill>
                  <a:srgbClr val="000000"/>
                </a:solidFill>
                <a:uFillTx/>
                <a:latin typeface="+mn-lt"/>
                <a:ea typeface="+mn-ea"/>
                <a:cs typeface="+mn-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9pPr>
          </a:lstStyle>
          <a:p>
            <a:pPr hangingPunct="1">
              <a:spcBef>
                <a:spcPts val="1600"/>
              </a:spcBef>
            </a:pPr>
            <a:r>
              <a:rPr lang="en-US" sz="4800" dirty="0">
                <a:sym typeface="Wingdings" pitchFamily="2" charset="2"/>
              </a:rPr>
              <a:t>Do my target users understand how to use the visualization?</a:t>
            </a:r>
          </a:p>
          <a:p>
            <a:pPr hangingPunct="1">
              <a:spcBef>
                <a:spcPts val="1600"/>
              </a:spcBef>
            </a:pPr>
            <a:r>
              <a:rPr lang="en-US" sz="4800" dirty="0">
                <a:sym typeface="Wingdings" pitchFamily="2" charset="2"/>
              </a:rPr>
              <a:t>Does this support the task(s) I intended to support?</a:t>
            </a:r>
          </a:p>
          <a:p>
            <a:pPr hangingPunct="1">
              <a:spcBef>
                <a:spcPts val="1600"/>
              </a:spcBef>
            </a:pPr>
            <a:r>
              <a:rPr lang="en-US" sz="4800" dirty="0">
                <a:sym typeface="Wingdings" pitchFamily="2" charset="2"/>
              </a:rPr>
              <a:t>Are there extra features that get in the way? </a:t>
            </a:r>
          </a:p>
          <a:p>
            <a:pPr hangingPunct="1">
              <a:spcBef>
                <a:spcPts val="1600"/>
              </a:spcBef>
            </a:pPr>
            <a:r>
              <a:rPr lang="en-US" sz="4800" dirty="0">
                <a:sym typeface="Wingdings" pitchFamily="2" charset="2"/>
              </a:rPr>
              <a:t>Are there missing features I need to add?</a:t>
            </a:r>
          </a:p>
          <a:p>
            <a:pPr hangingPunct="1">
              <a:spcBef>
                <a:spcPts val="1600"/>
              </a:spcBef>
            </a:pPr>
            <a:r>
              <a:rPr lang="en-US" sz="4800" dirty="0">
                <a:sym typeface="Wingdings" pitchFamily="2" charset="2"/>
              </a:rPr>
              <a:t>Did I pick an effective visual encoding? </a:t>
            </a:r>
          </a:p>
          <a:p>
            <a:pPr hangingPunct="1">
              <a:spcBef>
                <a:spcPts val="1600"/>
              </a:spcBef>
            </a:pPr>
            <a:r>
              <a:rPr lang="en-US" sz="4800" dirty="0">
                <a:sym typeface="Wingdings" pitchFamily="2" charset="2"/>
              </a:rPr>
              <a:t>Are the interactions responsive enough?</a:t>
            </a:r>
            <a:endParaRPr lang="en-US" sz="4800" dirty="0"/>
          </a:p>
        </p:txBody>
      </p:sp>
    </p:spTree>
    <p:extLst>
      <p:ext uri="{BB962C8B-B14F-4D97-AF65-F5344CB8AC3E}">
        <p14:creationId xmlns:p14="http://schemas.microsoft.com/office/powerpoint/2010/main" val="259955135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err="1">
                <a:solidFill>
                  <a:schemeClr val="bg1"/>
                </a:solidFill>
              </a:rPr>
              <a:t>Munzner’s</a:t>
            </a:r>
            <a:r>
              <a:rPr lang="en-US" dirty="0">
                <a:solidFill>
                  <a:schemeClr val="bg1"/>
                </a:solidFill>
              </a:rPr>
              <a:t> Nested Model</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pic>
        <p:nvPicPr>
          <p:cNvPr id="18" name="Picture 17" descr="Diagram&#10;&#10;Description automatically generated with low confidence">
            <a:extLst>
              <a:ext uri="{FF2B5EF4-FFF2-40B4-BE49-F238E27FC236}">
                <a16:creationId xmlns:a16="http://schemas.microsoft.com/office/drawing/2014/main" id="{877294A9-83DB-734B-98B6-FBA58CF3E3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5431" y="4152320"/>
            <a:ext cx="13591726" cy="8760116"/>
          </a:xfrm>
          <a:prstGeom prst="rect">
            <a:avLst/>
          </a:prstGeom>
        </p:spPr>
      </p:pic>
      <p:sp>
        <p:nvSpPr>
          <p:cNvPr id="36" name="Text Placeholder 4">
            <a:extLst>
              <a:ext uri="{FF2B5EF4-FFF2-40B4-BE49-F238E27FC236}">
                <a16:creationId xmlns:a16="http://schemas.microsoft.com/office/drawing/2014/main" id="{2B938F9B-5502-E640-8F98-561705D4A8A4}"/>
              </a:ext>
            </a:extLst>
          </p:cNvPr>
          <p:cNvSpPr txBox="1">
            <a:spLocks/>
          </p:cNvSpPr>
          <p:nvPr/>
        </p:nvSpPr>
        <p:spPr>
          <a:xfrm>
            <a:off x="57681" y="3594627"/>
            <a:ext cx="11392626" cy="931780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numCol="1" spcCol="1045210" anchor="ctr"/>
          <a:lstStyle>
            <a:lvl1pPr marL="1016000" marR="0" indent="-698500" algn="l" defTabSz="825500" latinLnBrk="0">
              <a:lnSpc>
                <a:spcPct val="100000"/>
              </a:lnSpc>
              <a:spcBef>
                <a:spcPts val="5200"/>
              </a:spcBef>
              <a:spcAft>
                <a:spcPts val="0"/>
              </a:spcAft>
              <a:buClrTx/>
              <a:buSzPct val="171000"/>
              <a:buFontTx/>
              <a:buChar char="•"/>
              <a:tabLst/>
              <a:defRPr sz="4200" b="0" i="0" u="none" strike="noStrike" cap="none" spc="0" baseline="0">
                <a:ln>
                  <a:noFill/>
                </a:ln>
                <a:solidFill>
                  <a:srgbClr val="000000"/>
                </a:solidFill>
                <a:uFillTx/>
                <a:latin typeface="+mn-lt"/>
                <a:ea typeface="+mn-ea"/>
                <a:cs typeface="+mn-cs"/>
                <a:sym typeface="Gill Sans"/>
              </a:defRPr>
            </a:lvl1pPr>
            <a:lvl2pPr marL="1460500" marR="0" indent="-698500" algn="l" defTabSz="825500" latinLnBrk="0">
              <a:lnSpc>
                <a:spcPct val="100000"/>
              </a:lnSpc>
              <a:spcBef>
                <a:spcPts val="5200"/>
              </a:spcBef>
              <a:spcAft>
                <a:spcPts val="0"/>
              </a:spcAft>
              <a:buClrTx/>
              <a:buSzPct val="171000"/>
              <a:buFontTx/>
              <a:buChar char="•"/>
              <a:tabLst/>
              <a:defRPr sz="4200" b="0" i="0" u="none" strike="noStrike" cap="none" spc="0" baseline="0">
                <a:ln>
                  <a:noFill/>
                </a:ln>
                <a:solidFill>
                  <a:srgbClr val="000000"/>
                </a:solidFill>
                <a:uFillTx/>
                <a:latin typeface="+mn-lt"/>
                <a:ea typeface="+mn-ea"/>
                <a:cs typeface="+mn-cs"/>
                <a:sym typeface="Gill Sans"/>
              </a:defRPr>
            </a:lvl2pPr>
            <a:lvl3pPr marL="1905000" marR="0" indent="-698500" algn="l" defTabSz="825500" latinLnBrk="0">
              <a:lnSpc>
                <a:spcPct val="100000"/>
              </a:lnSpc>
              <a:spcBef>
                <a:spcPts val="5200"/>
              </a:spcBef>
              <a:spcAft>
                <a:spcPts val="0"/>
              </a:spcAft>
              <a:buClrTx/>
              <a:buSzPct val="171000"/>
              <a:buFontTx/>
              <a:buChar char="•"/>
              <a:tabLst/>
              <a:defRPr sz="4200" b="0" i="0" u="none" strike="noStrike" cap="none" spc="0" baseline="0">
                <a:ln>
                  <a:noFill/>
                </a:ln>
                <a:solidFill>
                  <a:srgbClr val="000000"/>
                </a:solidFill>
                <a:uFillTx/>
                <a:latin typeface="+mn-lt"/>
                <a:ea typeface="+mn-ea"/>
                <a:cs typeface="+mn-cs"/>
                <a:sym typeface="Gill Sans"/>
              </a:defRPr>
            </a:lvl3pPr>
            <a:lvl4pPr marL="2349500" marR="0" indent="-698500" algn="l" defTabSz="825500" latinLnBrk="0">
              <a:lnSpc>
                <a:spcPct val="100000"/>
              </a:lnSpc>
              <a:spcBef>
                <a:spcPts val="5200"/>
              </a:spcBef>
              <a:spcAft>
                <a:spcPts val="0"/>
              </a:spcAft>
              <a:buClrTx/>
              <a:buSzPct val="171000"/>
              <a:buFontTx/>
              <a:buChar char="•"/>
              <a:tabLst/>
              <a:defRPr sz="4200" b="0" i="0" u="none" strike="noStrike" cap="none" spc="0" baseline="0">
                <a:ln>
                  <a:noFill/>
                </a:ln>
                <a:solidFill>
                  <a:srgbClr val="000000"/>
                </a:solidFill>
                <a:uFillTx/>
                <a:latin typeface="+mn-lt"/>
                <a:ea typeface="+mn-ea"/>
                <a:cs typeface="+mn-cs"/>
                <a:sym typeface="Gill Sans"/>
              </a:defRPr>
            </a:lvl4pPr>
            <a:lvl5pPr marL="2794000" marR="0" indent="-698500" algn="l" defTabSz="825500" latinLnBrk="0">
              <a:lnSpc>
                <a:spcPct val="100000"/>
              </a:lnSpc>
              <a:spcBef>
                <a:spcPts val="5200"/>
              </a:spcBef>
              <a:spcAft>
                <a:spcPts val="0"/>
              </a:spcAft>
              <a:buClrTx/>
              <a:buSzPct val="171000"/>
              <a:buFontTx/>
              <a:buChar char="•"/>
              <a:tabLst/>
              <a:defRPr sz="4200" b="0" i="0" u="none" strike="noStrike" cap="none" spc="0" baseline="0">
                <a:ln>
                  <a:noFill/>
                </a:ln>
                <a:solidFill>
                  <a:srgbClr val="000000"/>
                </a:solidFill>
                <a:uFillTx/>
                <a:latin typeface="+mn-lt"/>
                <a:ea typeface="+mn-ea"/>
                <a:cs typeface="+mn-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9pPr>
          </a:lstStyle>
          <a:p>
            <a:pPr hangingPunct="1">
              <a:spcBef>
                <a:spcPts val="1600"/>
              </a:spcBef>
            </a:pPr>
            <a:r>
              <a:rPr lang="en-US" sz="4800" dirty="0">
                <a:solidFill>
                  <a:srgbClr val="FF4013"/>
                </a:solidFill>
                <a:latin typeface="Gill Sans"/>
                <a:cs typeface="Gill Sans"/>
                <a:sym typeface="Wingdings" pitchFamily="2" charset="2"/>
              </a:rPr>
              <a:t>Do my target users understand how to use the visualization?</a:t>
            </a:r>
            <a:endParaRPr lang="en-US" sz="4800" dirty="0">
              <a:solidFill>
                <a:schemeClr val="accent4">
                  <a:lumMod val="50000"/>
                </a:schemeClr>
              </a:solidFill>
              <a:latin typeface="Gill Sans"/>
              <a:cs typeface="Gill Sans"/>
              <a:sym typeface="Wingdings" pitchFamily="2" charset="2"/>
            </a:endParaRPr>
          </a:p>
          <a:p>
            <a:pPr hangingPunct="1">
              <a:spcBef>
                <a:spcPts val="1600"/>
              </a:spcBef>
            </a:pPr>
            <a:r>
              <a:rPr lang="en-US" sz="4800" dirty="0">
                <a:solidFill>
                  <a:schemeClr val="accent4">
                    <a:lumMod val="50000"/>
                  </a:schemeClr>
                </a:solidFill>
                <a:latin typeface="Gill Sans"/>
                <a:cs typeface="Gill Sans"/>
                <a:sym typeface="Wingdings" pitchFamily="2" charset="2"/>
              </a:rPr>
              <a:t>Does this support the task(s) I intended to support?</a:t>
            </a:r>
          </a:p>
          <a:p>
            <a:pPr hangingPunct="1">
              <a:spcBef>
                <a:spcPts val="1600"/>
              </a:spcBef>
            </a:pPr>
            <a:r>
              <a:rPr lang="en-US" sz="4800" dirty="0">
                <a:solidFill>
                  <a:schemeClr val="accent2">
                    <a:lumMod val="75000"/>
                  </a:schemeClr>
                </a:solidFill>
                <a:latin typeface="Gill Sans"/>
                <a:cs typeface="Gill Sans"/>
                <a:sym typeface="Wingdings" pitchFamily="2" charset="2"/>
              </a:rPr>
              <a:t>Are there extra features that get in the way? </a:t>
            </a:r>
          </a:p>
          <a:p>
            <a:pPr hangingPunct="1">
              <a:spcBef>
                <a:spcPts val="1600"/>
              </a:spcBef>
            </a:pPr>
            <a:r>
              <a:rPr lang="en-US" sz="4800" dirty="0">
                <a:solidFill>
                  <a:schemeClr val="accent2">
                    <a:lumMod val="75000"/>
                  </a:schemeClr>
                </a:solidFill>
                <a:latin typeface="Gill Sans"/>
                <a:cs typeface="Gill Sans"/>
                <a:sym typeface="Wingdings" pitchFamily="2" charset="2"/>
              </a:rPr>
              <a:t>Are there missing features I need to add?</a:t>
            </a:r>
          </a:p>
          <a:p>
            <a:pPr hangingPunct="1">
              <a:spcBef>
                <a:spcPts val="1600"/>
              </a:spcBef>
            </a:pPr>
            <a:r>
              <a:rPr lang="en-US" sz="4800" dirty="0">
                <a:solidFill>
                  <a:schemeClr val="accent2">
                    <a:lumMod val="75000"/>
                  </a:schemeClr>
                </a:solidFill>
                <a:latin typeface="Gill Sans"/>
                <a:cs typeface="Gill Sans"/>
                <a:sym typeface="Wingdings" pitchFamily="2" charset="2"/>
              </a:rPr>
              <a:t>Did I pick an effective visual encoding? </a:t>
            </a:r>
          </a:p>
          <a:p>
            <a:pPr hangingPunct="1">
              <a:spcBef>
                <a:spcPts val="1600"/>
              </a:spcBef>
            </a:pPr>
            <a:r>
              <a:rPr lang="en-US" sz="4800" dirty="0">
                <a:solidFill>
                  <a:schemeClr val="accent6"/>
                </a:solidFill>
                <a:latin typeface="Gill Sans"/>
                <a:cs typeface="Gill Sans"/>
                <a:sym typeface="Wingdings" pitchFamily="2" charset="2"/>
              </a:rPr>
              <a:t>Are the interactions responsive enough?</a:t>
            </a:r>
            <a:endParaRPr lang="en-US" sz="4800" dirty="0">
              <a:solidFill>
                <a:schemeClr val="accent6"/>
              </a:solidFill>
              <a:latin typeface="Gill Sans"/>
              <a:cs typeface="Gill Sans"/>
            </a:endParaRPr>
          </a:p>
        </p:txBody>
      </p:sp>
    </p:spTree>
    <p:extLst>
      <p:ext uri="{BB962C8B-B14F-4D97-AF65-F5344CB8AC3E}">
        <p14:creationId xmlns:p14="http://schemas.microsoft.com/office/powerpoint/2010/main" val="164408668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err="1">
                <a:solidFill>
                  <a:schemeClr val="bg1"/>
                </a:solidFill>
              </a:rPr>
              <a:t>Munzner’s</a:t>
            </a:r>
            <a:r>
              <a:rPr lang="en-US" dirty="0">
                <a:solidFill>
                  <a:schemeClr val="bg1"/>
                </a:solidFill>
              </a:rPr>
              <a:t> Nested Model</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22" name="Text Placeholder 2">
            <a:extLst>
              <a:ext uri="{FF2B5EF4-FFF2-40B4-BE49-F238E27FC236}">
                <a16:creationId xmlns:a16="http://schemas.microsoft.com/office/drawing/2014/main" id="{7F2A6305-4ECC-0A4D-9A94-0B46A92E69DD}"/>
              </a:ext>
            </a:extLst>
          </p:cNvPr>
          <p:cNvSpPr>
            <a:spLocks noGrp="1"/>
          </p:cNvSpPr>
          <p:nvPr>
            <p:ph type="body" sz="half" idx="1"/>
          </p:nvPr>
        </p:nvSpPr>
        <p:spPr>
          <a:xfrm>
            <a:off x="1052942" y="4152319"/>
            <a:ext cx="11139057" cy="7822627"/>
          </a:xfrm>
          <a:ln w="12700">
            <a:miter lim="400000"/>
          </a:ln>
        </p:spPr>
        <p:txBody>
          <a:bodyPr lIns="50800" tIns="50800" rIns="50800" bIns="50800" anchor="t"/>
          <a:lstStyle/>
          <a:p>
            <a:pPr marL="0">
              <a:spcBef>
                <a:spcPts val="0"/>
              </a:spcBef>
              <a:buSzPct val="100000"/>
              <a:buFont typeface="Wingdings" pitchFamily="2" charset="2"/>
              <a:buChar char="à"/>
            </a:pPr>
            <a:r>
              <a:rPr lang="en-US" sz="5400" dirty="0">
                <a:solidFill>
                  <a:schemeClr val="tx1"/>
                </a:solidFill>
                <a:sym typeface="Wingdings" pitchFamily="2" charset="2"/>
              </a:rPr>
              <a:t> </a:t>
            </a:r>
            <a:r>
              <a:rPr lang="en-US" sz="5400" dirty="0">
                <a:solidFill>
                  <a:schemeClr val="tx1"/>
                </a:solidFill>
              </a:rPr>
              <a:t>Threats to validity exist at each stage of visualization design</a:t>
            </a:r>
          </a:p>
        </p:txBody>
      </p:sp>
      <p:pic>
        <p:nvPicPr>
          <p:cNvPr id="8" name="Picture 7" descr="Diagram&#10;&#10;Description automatically generated with low confidence">
            <a:extLst>
              <a:ext uri="{FF2B5EF4-FFF2-40B4-BE49-F238E27FC236}">
                <a16:creationId xmlns:a16="http://schemas.microsoft.com/office/drawing/2014/main" id="{16B2C807-1F10-2843-B178-FBB1CE95B6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5431" y="4152320"/>
            <a:ext cx="13591726" cy="8760116"/>
          </a:xfrm>
          <a:prstGeom prst="rect">
            <a:avLst/>
          </a:prstGeom>
        </p:spPr>
      </p:pic>
    </p:spTree>
    <p:extLst>
      <p:ext uri="{BB962C8B-B14F-4D97-AF65-F5344CB8AC3E}">
        <p14:creationId xmlns:p14="http://schemas.microsoft.com/office/powerpoint/2010/main" val="95812808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err="1">
                <a:solidFill>
                  <a:schemeClr val="bg1"/>
                </a:solidFill>
              </a:rPr>
              <a:t>Munzner’s</a:t>
            </a:r>
            <a:r>
              <a:rPr lang="en-US" dirty="0">
                <a:solidFill>
                  <a:schemeClr val="bg1"/>
                </a:solidFill>
              </a:rPr>
              <a:t> Nested Model</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22" name="Text Placeholder 2">
            <a:extLst>
              <a:ext uri="{FF2B5EF4-FFF2-40B4-BE49-F238E27FC236}">
                <a16:creationId xmlns:a16="http://schemas.microsoft.com/office/drawing/2014/main" id="{7F2A6305-4ECC-0A4D-9A94-0B46A92E69DD}"/>
              </a:ext>
            </a:extLst>
          </p:cNvPr>
          <p:cNvSpPr>
            <a:spLocks noGrp="1"/>
          </p:cNvSpPr>
          <p:nvPr>
            <p:ph type="body" sz="half" idx="1"/>
          </p:nvPr>
        </p:nvSpPr>
        <p:spPr>
          <a:xfrm>
            <a:off x="1052942" y="4152319"/>
            <a:ext cx="11139057" cy="7822627"/>
          </a:xfrm>
          <a:ln w="12700">
            <a:miter lim="400000"/>
          </a:ln>
        </p:spPr>
        <p:txBody>
          <a:bodyPr lIns="50800" tIns="50800" rIns="50800" bIns="50800" anchor="t"/>
          <a:lstStyle/>
          <a:p>
            <a:pPr marL="0">
              <a:spcBef>
                <a:spcPts val="0"/>
              </a:spcBef>
              <a:buSzPct val="100000"/>
              <a:buFont typeface="Wingdings" pitchFamily="2" charset="2"/>
              <a:buChar char="à"/>
            </a:pPr>
            <a:r>
              <a:rPr lang="en-US" sz="5400" dirty="0">
                <a:solidFill>
                  <a:schemeClr val="tx1"/>
                </a:solidFill>
                <a:sym typeface="Wingdings" pitchFamily="2" charset="2"/>
              </a:rPr>
              <a:t> </a:t>
            </a:r>
            <a:r>
              <a:rPr lang="en-US" sz="5400" dirty="0">
                <a:solidFill>
                  <a:schemeClr val="tx1"/>
                </a:solidFill>
              </a:rPr>
              <a:t>Threats to validity exist at each stage of visualization design</a:t>
            </a:r>
          </a:p>
        </p:txBody>
      </p:sp>
      <p:pic>
        <p:nvPicPr>
          <p:cNvPr id="3" name="Picture 2" descr="Graphical user interface&#10;&#10;Description automatically generated with low confidence">
            <a:extLst>
              <a:ext uri="{FF2B5EF4-FFF2-40B4-BE49-F238E27FC236}">
                <a16:creationId xmlns:a16="http://schemas.microsoft.com/office/drawing/2014/main" id="{9F84DB22-B9CA-0F43-B324-342D3EA0A3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6218" y="4831195"/>
            <a:ext cx="12241725" cy="7822627"/>
          </a:xfrm>
          <a:prstGeom prst="rect">
            <a:avLst/>
          </a:prstGeom>
        </p:spPr>
      </p:pic>
    </p:spTree>
    <p:extLst>
      <p:ext uri="{BB962C8B-B14F-4D97-AF65-F5344CB8AC3E}">
        <p14:creationId xmlns:p14="http://schemas.microsoft.com/office/powerpoint/2010/main" val="369453174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err="1">
                <a:solidFill>
                  <a:schemeClr val="bg1"/>
                </a:solidFill>
              </a:rPr>
              <a:t>Munzner’s</a:t>
            </a:r>
            <a:r>
              <a:rPr lang="en-US" dirty="0">
                <a:solidFill>
                  <a:schemeClr val="bg1"/>
                </a:solidFill>
              </a:rPr>
              <a:t> Nested Model</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22" name="Text Placeholder 2">
            <a:extLst>
              <a:ext uri="{FF2B5EF4-FFF2-40B4-BE49-F238E27FC236}">
                <a16:creationId xmlns:a16="http://schemas.microsoft.com/office/drawing/2014/main" id="{7F2A6305-4ECC-0A4D-9A94-0B46A92E69DD}"/>
              </a:ext>
            </a:extLst>
          </p:cNvPr>
          <p:cNvSpPr>
            <a:spLocks noGrp="1"/>
          </p:cNvSpPr>
          <p:nvPr>
            <p:ph type="body" sz="half" idx="1"/>
          </p:nvPr>
        </p:nvSpPr>
        <p:spPr>
          <a:xfrm>
            <a:off x="1052942" y="4152319"/>
            <a:ext cx="10861967" cy="7822627"/>
          </a:xfrm>
        </p:spPr>
        <p:txBody>
          <a:bodyPr anchor="t"/>
          <a:lstStyle/>
          <a:p>
            <a:pPr marL="0">
              <a:spcBef>
                <a:spcPts val="0"/>
              </a:spcBef>
              <a:buSzPct val="100000"/>
              <a:buFont typeface="Wingdings" pitchFamily="2" charset="2"/>
              <a:buChar char="à"/>
            </a:pPr>
            <a:r>
              <a:rPr lang="en-US" sz="5400" dirty="0">
                <a:solidFill>
                  <a:schemeClr val="tx1"/>
                </a:solidFill>
              </a:rPr>
              <a:t>Threats to validity exist at each stage of visualization design</a:t>
            </a:r>
          </a:p>
          <a:p>
            <a:pPr marL="0">
              <a:spcBef>
                <a:spcPts val="0"/>
              </a:spcBef>
              <a:buSzPct val="100000"/>
              <a:buFont typeface="Wingdings" pitchFamily="2" charset="2"/>
              <a:buChar char="à"/>
            </a:pPr>
            <a:endParaRPr lang="en-US" sz="5400" dirty="0">
              <a:solidFill>
                <a:schemeClr val="tx1"/>
              </a:solidFill>
            </a:endParaRPr>
          </a:p>
          <a:p>
            <a:pPr marL="0">
              <a:spcBef>
                <a:spcPts val="0"/>
              </a:spcBef>
              <a:buSzPct val="100000"/>
              <a:buFont typeface="Wingdings" pitchFamily="2" charset="2"/>
              <a:buChar char="à"/>
            </a:pPr>
            <a:r>
              <a:rPr lang="en-US" sz="5400" dirty="0">
                <a:solidFill>
                  <a:schemeClr val="tx1"/>
                </a:solidFill>
              </a:rPr>
              <a:t>Validate every step using appropriate technique </a:t>
            </a:r>
          </a:p>
          <a:p>
            <a:pPr marL="0">
              <a:spcBef>
                <a:spcPts val="0"/>
              </a:spcBef>
              <a:buSzPct val="100000"/>
              <a:buFont typeface="Wingdings" pitchFamily="2" charset="2"/>
              <a:buChar char="à"/>
            </a:pPr>
            <a:endParaRPr lang="en-US" sz="5400" dirty="0">
              <a:solidFill>
                <a:schemeClr val="tx1"/>
              </a:solidFill>
            </a:endParaRPr>
          </a:p>
          <a:p>
            <a:pPr marL="190500" lvl="2" indent="0">
              <a:spcBef>
                <a:spcPts val="0"/>
              </a:spcBef>
              <a:buSzPct val="100000"/>
              <a:buNone/>
            </a:pPr>
            <a:endParaRPr lang="en-US" sz="5400" dirty="0">
              <a:solidFill>
                <a:schemeClr val="tx1"/>
              </a:solidFill>
            </a:endParaRPr>
          </a:p>
        </p:txBody>
      </p:sp>
      <p:pic>
        <p:nvPicPr>
          <p:cNvPr id="7" name="Picture 6" descr="Graphical user interface&#10;&#10;Description automatically generated with low confidence">
            <a:extLst>
              <a:ext uri="{FF2B5EF4-FFF2-40B4-BE49-F238E27FC236}">
                <a16:creationId xmlns:a16="http://schemas.microsoft.com/office/drawing/2014/main" id="{5460C7E2-403E-DD44-84C5-1792C0EF66D4}"/>
              </a:ext>
            </a:extLst>
          </p:cNvPr>
          <p:cNvPicPr>
            <a:picLocks noChangeAspect="1"/>
          </p:cNvPicPr>
          <p:nvPr/>
        </p:nvPicPr>
        <p:blipFill rotWithShape="1">
          <a:blip r:embed="rId3">
            <a:extLst>
              <a:ext uri="{28A0092B-C50C-407E-A947-70E740481C1C}">
                <a14:useLocalDpi xmlns:a14="http://schemas.microsoft.com/office/drawing/2010/main" val="0"/>
              </a:ext>
            </a:extLst>
          </a:blip>
          <a:srcRect t="2657" b="2778"/>
          <a:stretch/>
        </p:blipFill>
        <p:spPr>
          <a:xfrm>
            <a:off x="11665528" y="3631474"/>
            <a:ext cx="12698760" cy="9948061"/>
          </a:xfrm>
          <a:prstGeom prst="rect">
            <a:avLst/>
          </a:prstGeom>
        </p:spPr>
      </p:pic>
    </p:spTree>
    <p:extLst>
      <p:ext uri="{BB962C8B-B14F-4D97-AF65-F5344CB8AC3E}">
        <p14:creationId xmlns:p14="http://schemas.microsoft.com/office/powerpoint/2010/main" val="3725716916"/>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DVSHAPEID" val="rUHnL9ukjSBGPzTheCqKwa"/>
</p:tagLst>
</file>

<file path=ppt/tags/tag2.xml><?xml version="1.0" encoding="utf-8"?>
<p:tagLst xmlns:a="http://schemas.openxmlformats.org/drawingml/2006/main" xmlns:r="http://schemas.openxmlformats.org/officeDocument/2006/relationships" xmlns:p="http://schemas.openxmlformats.org/presentationml/2006/main">
  <p:tag name="DVSHAPEID" val="oFvdBP9Y0Je3TYf0AxnaeO"/>
</p:tagLst>
</file>

<file path=ppt/tags/tag3.xml><?xml version="1.0" encoding="utf-8"?>
<p:tagLst xmlns:a="http://schemas.openxmlformats.org/drawingml/2006/main" xmlns:r="http://schemas.openxmlformats.org/officeDocument/2006/relationships" xmlns:p="http://schemas.openxmlformats.org/presentationml/2006/main">
  <p:tag name="DVSHAPEID" val="jtEGFJxLUYEhw2SxxFakRR"/>
</p:tagLst>
</file>

<file path=ppt/tags/tag4.xml><?xml version="1.0" encoding="utf-8"?>
<p:tagLst xmlns:a="http://schemas.openxmlformats.org/drawingml/2006/main" xmlns:r="http://schemas.openxmlformats.org/officeDocument/2006/relationships" xmlns:p="http://schemas.openxmlformats.org/presentationml/2006/main">
  <p:tag name="DVSHAPEID" val="oCsc830I0TWr0S0KHjK1Ai"/>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2.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5_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Gill Sans"/>
        <a:ea typeface="Gill Sans"/>
        <a:cs typeface="Gill Sans"/>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2637</TotalTime>
  <Words>5349</Words>
  <Application>Microsoft Macintosh PowerPoint</Application>
  <PresentationFormat>Custom</PresentationFormat>
  <Paragraphs>511</Paragraphs>
  <Slides>38</Slides>
  <Notes>34</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38</vt:i4>
      </vt:variant>
    </vt:vector>
  </HeadingPairs>
  <TitlesOfParts>
    <vt:vector size="46" baseType="lpstr">
      <vt:lpstr>Arial</vt:lpstr>
      <vt:lpstr>Cambria Math</vt:lpstr>
      <vt:lpstr>Gill Sans</vt:lpstr>
      <vt:lpstr>Lucida Grande</vt:lpstr>
      <vt:lpstr>Wingdings</vt:lpstr>
      <vt:lpstr>Wingdings 3</vt:lpstr>
      <vt:lpstr>New_Template8</vt:lpstr>
      <vt:lpstr>5_New_Template8</vt:lpstr>
      <vt:lpstr>Lecture 13: Validation and Evaluation</vt:lpstr>
      <vt:lpstr>PowerPoint Presentation</vt:lpstr>
      <vt:lpstr>Validation and Evaluation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ArcGIS vs. Google Maps – Which results in better spatial understanding of an area?</vt:lpstr>
      <vt:lpstr>PowerPoint Presentation</vt:lpstr>
      <vt:lpstr>Insight Based Evaluation (a type of observational study)</vt:lpstr>
      <vt:lpstr>PowerPoint Presentation</vt:lpstr>
      <vt:lpstr>Let’s take a break! Stretch, go for a walk, be social   Be back here in 10 mins.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 Rules of Thumb,  Marks and Channels, Data</dc:title>
  <dc:creator>Cody Dunne</dc:creator>
  <cp:lastModifiedBy>Mosca, Ab</cp:lastModifiedBy>
  <cp:revision>194</cp:revision>
  <dcterms:modified xsi:type="dcterms:W3CDTF">2023-03-22T14:01:16Z</dcterms:modified>
</cp:coreProperties>
</file>